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83"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5143500" type="screen16x9"/>
  <p:notesSz cx="6858000" cy="9144000"/>
  <p:embeddedFontLst>
    <p:embeddedFont>
      <p:font typeface="Raleway" charset="0"/>
      <p:regular r:id="rId31"/>
      <p:bold r:id="rId32"/>
      <p:italic r:id="rId33"/>
      <p:boldItalic r:id="rId34"/>
    </p:embeddedFont>
    <p:embeddedFont>
      <p:font typeface="Lato" charset="0"/>
      <p:regular r:id="rId35"/>
      <p:bold r:id="rId36"/>
      <p:italic r:id="rId37"/>
      <p:boldItalic r:id="rId38"/>
    </p:embeddedFont>
    <p:embeddedFont>
      <p:font typeface="Calibri"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750"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Ron’s background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7.5 minutes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7.5 minutes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7.5 minutes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7.5 minutes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7.5 minutes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7.5 minutes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7.5 minutes</a:t>
            </a:r>
          </a:p>
          <a:p>
            <a:pPr lvl="0">
              <a:spcBef>
                <a:spcPts val="0"/>
              </a:spcBef>
              <a:buNone/>
            </a:pPr>
            <a:endParaRPr/>
          </a:p>
          <a:p>
            <a:pPr lvl="0" rtl="0">
              <a:spcBef>
                <a:spcPts val="0"/>
              </a:spcBef>
              <a:buNone/>
            </a:pPr>
            <a:r>
              <a:rPr lang="en"/>
              <a:t>And Ron’s story has unexpectedly come to you through me, and now that the argument is made, what next? I don’t know. As I said, this story and the essay within it are both still being written, so we can consider this a cliffhanger.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These tensions Ron has narrated are catalyzed by teaching a narrative unit in a composition sequence with a rhetoric studies skeleton and easily seen through an X-ray machine of rhetorical theory. It’s very easy to see how something not expressly familiar as part of the skeleton can be part of a functioning, living body. We all define rigor in our own image. It’s tempting to assume that in which our expertise allows us to evaluate many gradations in performance is rigorous.</a:t>
            </a:r>
          </a:p>
          <a:p>
            <a:pPr lvl="0">
              <a:spcBef>
                <a:spcPts val="0"/>
              </a:spcBef>
              <a:buNone/>
            </a:pPr>
            <a:endParaRPr/>
          </a:p>
          <a:p>
            <a:pPr lvl="0">
              <a:spcBef>
                <a:spcPts val="0"/>
              </a:spcBef>
              <a:buNone/>
            </a:pPr>
            <a:r>
              <a:rPr lang="en"/>
              <a:t>Our curricular move toward pedagogical coherence has challenged us to use threshold concepts to revise our teaching praxis--but we believe it has also given us a common language by which to argue for the pedagogical value, and yes, even rigor, of our narrative unit. </a:t>
            </a:r>
          </a:p>
          <a:p>
            <a:pPr lvl="0">
              <a:spcBef>
                <a:spcPts val="0"/>
              </a:spcBef>
              <a:buNone/>
            </a:pPr>
            <a:endParaRPr/>
          </a:p>
          <a:p>
            <a:pPr lvl="0" rtl="0">
              <a:spcBef>
                <a:spcPts val="0"/>
              </a:spcBef>
              <a:buNone/>
            </a:pPr>
            <a:r>
              <a:rPr lang="en"/>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Slides 7-16 are my 5-minute (I hope!) presentation of our week 3 curriculum. I’d appreciate it if you’d take a look at see if you’re okay with how texts from the class are being represented of if you feel we may need something else, maybe accenting the digital presentation with hard copies or something.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This is me.</a:t>
            </a:r>
          </a:p>
          <a:p>
            <a:pPr lvl="0">
              <a:spcBef>
                <a:spcPts val="0"/>
              </a:spcBef>
              <a:buNone/>
            </a:pPr>
            <a:endParaRPr/>
          </a:p>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Slides 2-6 are my personal pedagogical context. I’m assuming your personal context will go before this section.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0" name="Shape 3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Creative writing theory: the primacy of uncritical reading and of emotion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Writing Center Theory: the primacy of the writer</a:t>
            </a:r>
          </a:p>
          <a:p>
            <a:pPr lvl="0">
              <a:spcBef>
                <a:spcPts val="0"/>
              </a:spcBef>
              <a:buNone/>
            </a:pPr>
            <a:endParaRPr/>
          </a:p>
          <a:p>
            <a:pPr lvl="0" rtl="0">
              <a:spcBef>
                <a:spcPts val="0"/>
              </a:spcBef>
              <a:buNone/>
            </a:pPr>
            <a:r>
              <a:rPr lang="en"/>
              <a:t>So that was my theoretical footing until I started teaching, when from my perspective rhetoric essentially gobbled up the world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The source of my personal crisis was well articulated by David Bartholomae in his famous debate with Peter Elbow about use of narrative in the comp classroom: a rhetorical view of language often promotes “skepticism” and “mistrust,” the antithesis of the uncritical experience I strove to create in my stories. And where my writing center experience taught me to put the writer at the center of their compositional universe, Bartholomae challenged: “In the course that I teach, I begin by not granting the writer her own presence in [a] paper.”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Yeah, boom!</a:t>
            </a:r>
          </a:p>
          <a:p>
            <a:pPr lvl="0" rtl="0">
              <a:spcBef>
                <a:spcPts val="0"/>
              </a:spcBef>
              <a:buNone/>
            </a:pPr>
            <a:r>
              <a:rPr lang="en"/>
              <a:t>So these are the perspectives from which Ron and I approach a potentially transformational challenge now faced by our department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 quest for pedagogical coherence.</a:t>
            </a:r>
          </a:p>
          <a:p>
            <a:pPr lvl="0">
              <a:spcBef>
                <a:spcPts val="0"/>
              </a:spcBef>
              <a:buNone/>
            </a:pPr>
            <a:endParaRPr/>
          </a:p>
          <a:p>
            <a:pPr lvl="0">
              <a:spcBef>
                <a:spcPts val="0"/>
              </a:spcBef>
              <a:buNone/>
            </a:pPr>
            <a:r>
              <a:rPr lang="en"/>
              <a:t>History: genre-based structure; outcome-based structure; personal, textual, civic structure</a:t>
            </a:r>
          </a:p>
          <a:p>
            <a:pPr lvl="0">
              <a:spcBef>
                <a:spcPts val="0"/>
              </a:spcBef>
              <a:buNone/>
            </a:pPr>
            <a:endParaRPr/>
          </a:p>
          <a:p>
            <a:pPr lvl="0">
              <a:spcBef>
                <a:spcPts val="0"/>
              </a:spcBef>
              <a:buNone/>
            </a:pPr>
            <a:r>
              <a:rPr lang="en"/>
              <a:t>OER Movement: Rejecting textbook and creating our own curriculum</a:t>
            </a:r>
          </a:p>
          <a:p>
            <a:pPr lvl="0">
              <a:spcBef>
                <a:spcPts val="0"/>
              </a:spcBef>
              <a:buNone/>
            </a:pPr>
            <a:endParaRPr/>
          </a:p>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solidFill>
                  <a:schemeClr val="dk2"/>
                </a:solidFill>
              </a:rPr>
              <a:t>Threshold concepts form the spine of the scope and sequence across 1010 and 2010: what experiences are students having in our classes and what from those experiences are we expressly foregrounding?</a:t>
            </a:r>
          </a:p>
          <a:p>
            <a:pPr lvl="0">
              <a:spcBef>
                <a:spcPts val="0"/>
              </a:spcBef>
              <a:buNone/>
            </a:pPr>
            <a:endParaRPr>
              <a:solidFill>
                <a:schemeClr val="dk2"/>
              </a:solidFill>
            </a:endParaRPr>
          </a:p>
          <a:p>
            <a:pPr lvl="0">
              <a:spcBef>
                <a:spcPts val="0"/>
              </a:spcBef>
              <a:buClr>
                <a:schemeClr val="dk2"/>
              </a:buClr>
              <a:buSzPct val="100000"/>
              <a:buFont typeface="Arial"/>
              <a:buNone/>
            </a:pPr>
            <a:r>
              <a:rPr lang="en">
                <a:solidFill>
                  <a:schemeClr val="dk2"/>
                </a:solidFill>
              </a:rPr>
              <a:t>Online Plus: Hybrid 1010 and 2010 classes piloting the curriculum and doing much of the text creation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Questions to ascertain information about the audience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2477724" y="415650"/>
            <a:ext cx="6244200" cy="0"/>
          </a:xfrm>
          <a:prstGeom prst="straightConnector1">
            <a:avLst/>
          </a:prstGeom>
          <a:noFill/>
          <a:ln w="38100" cap="flat" cmpd="sng">
            <a:solidFill>
              <a:schemeClr val="lt1"/>
            </a:solidFill>
            <a:prstDash val="solid"/>
            <a:round/>
            <a:headEnd type="none" w="med" len="med"/>
            <a:tailEnd type="none" w="med" len="med"/>
          </a:ln>
        </p:spPr>
      </p:cxnSp>
      <p:cxnSp>
        <p:nvCxnSpPr>
          <p:cNvPr id="11" name="Shape 11"/>
          <p:cNvCxnSpPr/>
          <p:nvPr/>
        </p:nvCxnSpPr>
        <p:spPr>
          <a:xfrm>
            <a:off x="2477724" y="4740000"/>
            <a:ext cx="6244200" cy="0"/>
          </a:xfrm>
          <a:prstGeom prst="straightConnector1">
            <a:avLst/>
          </a:prstGeom>
          <a:noFill/>
          <a:ln w="19050" cap="flat" cmpd="sng">
            <a:solidFill>
              <a:schemeClr val="lt1"/>
            </a:solidFill>
            <a:prstDash val="solid"/>
            <a:round/>
            <a:headEnd type="none" w="med" len="med"/>
            <a:tailEnd type="none" w="med" len="med"/>
          </a:ln>
        </p:spPr>
      </p:cxnSp>
      <p:cxnSp>
        <p:nvCxnSpPr>
          <p:cNvPr id="12" name="Shape 12"/>
          <p:cNvCxnSpPr/>
          <p:nvPr/>
        </p:nvCxnSpPr>
        <p:spPr>
          <a:xfrm>
            <a:off x="425198" y="415650"/>
            <a:ext cx="183300" cy="0"/>
          </a:xfrm>
          <a:prstGeom prst="straightConnector1">
            <a:avLst/>
          </a:prstGeom>
          <a:noFill/>
          <a:ln w="19050" cap="flat" cmpd="sng">
            <a:solidFill>
              <a:schemeClr val="lt1"/>
            </a:solidFill>
            <a:prstDash val="solid"/>
            <a:round/>
            <a:headEnd type="none" w="med" len="med"/>
            <a:tailEnd type="none" w="med" len="med"/>
          </a:ln>
        </p:spPr>
      </p:cxnSp>
      <p:sp>
        <p:nvSpPr>
          <p:cNvPr id="13" name="Shape 13"/>
          <p:cNvSpPr txBox="1">
            <a:spLocks noGrp="1"/>
          </p:cNvSpPr>
          <p:nvPr>
            <p:ph type="ctrTitle"/>
          </p:nvPr>
        </p:nvSpPr>
        <p:spPr>
          <a:xfrm>
            <a:off x="2371725" y="630225"/>
            <a:ext cx="6331500" cy="1542000"/>
          </a:xfrm>
          <a:prstGeom prst="rect">
            <a:avLst/>
          </a:prstGeom>
        </p:spPr>
        <p:txBody>
          <a:bodyPr lIns="91425" tIns="91425" rIns="91425" bIns="91425" anchor="t"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14" name="Shape 14"/>
          <p:cNvSpPr txBox="1">
            <a:spLocks noGrp="1"/>
          </p:cNvSpPr>
          <p:nvPr>
            <p:ph type="subTitle" idx="1"/>
          </p:nvPr>
        </p:nvSpPr>
        <p:spPr>
          <a:xfrm>
            <a:off x="2390266" y="3238450"/>
            <a:ext cx="6331500" cy="1241700"/>
          </a:xfrm>
          <a:prstGeom prst="rect">
            <a:avLst/>
          </a:prstGeom>
        </p:spPr>
        <p:txBody>
          <a:bodyPr lIns="91425" tIns="91425" rIns="91425" bIns="91425" anchor="b" anchorCtr="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5" name="Shape 15"/>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pPr lvl="0">
                <a:spcBef>
                  <a:spcPts val="0"/>
                </a:spcBef>
                <a:buNone/>
              </a:p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60"/>
        <p:cNvGrpSpPr/>
        <p:nvPr/>
      </p:nvGrpSpPr>
      <p:grpSpPr>
        <a:xfrm>
          <a:off x="0" y="0"/>
          <a:ext cx="0" cy="0"/>
          <a:chOff x="0" y="0"/>
          <a:chExt cx="0" cy="0"/>
        </a:xfrm>
      </p:grpSpPr>
      <p:cxnSp>
        <p:nvCxnSpPr>
          <p:cNvPr id="61" name="Shape 61"/>
          <p:cNvCxnSpPr/>
          <p:nvPr/>
        </p:nvCxnSpPr>
        <p:spPr>
          <a:xfrm>
            <a:off x="425200" y="4740000"/>
            <a:ext cx="8296800" cy="0"/>
          </a:xfrm>
          <a:prstGeom prst="straightConnector1">
            <a:avLst/>
          </a:prstGeom>
          <a:noFill/>
          <a:ln w="19050" cap="flat" cmpd="sng">
            <a:solidFill>
              <a:schemeClr val="dk2"/>
            </a:solidFill>
            <a:prstDash val="solid"/>
            <a:round/>
            <a:headEnd type="none" w="med" len="med"/>
            <a:tailEnd type="none" w="med" len="med"/>
          </a:ln>
        </p:spPr>
      </p:cxnSp>
      <p:cxnSp>
        <p:nvCxnSpPr>
          <p:cNvPr id="62" name="Shape 62"/>
          <p:cNvCxnSpPr/>
          <p:nvPr/>
        </p:nvCxnSpPr>
        <p:spPr>
          <a:xfrm>
            <a:off x="425200" y="415650"/>
            <a:ext cx="8296800" cy="0"/>
          </a:xfrm>
          <a:prstGeom prst="straightConnector1">
            <a:avLst/>
          </a:prstGeom>
          <a:noFill/>
          <a:ln w="38100" cap="flat" cmpd="sng">
            <a:solidFill>
              <a:schemeClr val="dk2"/>
            </a:solidFill>
            <a:prstDash val="solid"/>
            <a:round/>
            <a:headEnd type="none" w="med" len="med"/>
            <a:tailEnd type="none" w="med" len="med"/>
          </a:ln>
        </p:spPr>
      </p:cxnSp>
      <p:sp>
        <p:nvSpPr>
          <p:cNvPr id="63" name="Shape 63"/>
          <p:cNvSpPr txBox="1">
            <a:spLocks noGrp="1"/>
          </p:cNvSpPr>
          <p:nvPr>
            <p:ph type="title"/>
          </p:nvPr>
        </p:nvSpPr>
        <p:spPr>
          <a:xfrm>
            <a:off x="853950" y="1304850"/>
            <a:ext cx="7436100" cy="1538400"/>
          </a:xfrm>
          <a:prstGeom prst="rect">
            <a:avLst/>
          </a:prstGeom>
        </p:spPr>
        <p:txBody>
          <a:bodyPr lIns="91425" tIns="91425" rIns="91425" bIns="91425" anchor="ctr" anchorCtr="0"/>
          <a:lstStyle>
            <a:lvl1pPr lvl="0" algn="ctr">
              <a:spcBef>
                <a:spcPts val="0"/>
              </a:spcBef>
              <a:buClr>
                <a:schemeClr val="dk1"/>
              </a:buClr>
              <a:buSzPct val="100000"/>
              <a:buFont typeface="Lato"/>
              <a:defRPr sz="9600">
                <a:solidFill>
                  <a:schemeClr val="dk1"/>
                </a:solidFill>
                <a:latin typeface="Lato"/>
                <a:ea typeface="Lato"/>
                <a:cs typeface="Lato"/>
                <a:sym typeface="Lato"/>
              </a:defRPr>
            </a:lvl1pPr>
            <a:lvl2pPr lvl="1" algn="ctr">
              <a:spcBef>
                <a:spcPts val="0"/>
              </a:spcBef>
              <a:buClr>
                <a:schemeClr val="dk1"/>
              </a:buClr>
              <a:buSzPct val="100000"/>
              <a:buFont typeface="Lato"/>
              <a:defRPr sz="9600">
                <a:solidFill>
                  <a:schemeClr val="dk1"/>
                </a:solidFill>
                <a:latin typeface="Lato"/>
                <a:ea typeface="Lato"/>
                <a:cs typeface="Lato"/>
                <a:sym typeface="Lato"/>
              </a:defRPr>
            </a:lvl2pPr>
            <a:lvl3pPr lvl="2" algn="ctr">
              <a:spcBef>
                <a:spcPts val="0"/>
              </a:spcBef>
              <a:buClr>
                <a:schemeClr val="dk1"/>
              </a:buClr>
              <a:buSzPct val="100000"/>
              <a:buFont typeface="Lato"/>
              <a:defRPr sz="9600">
                <a:solidFill>
                  <a:schemeClr val="dk1"/>
                </a:solidFill>
                <a:latin typeface="Lato"/>
                <a:ea typeface="Lato"/>
                <a:cs typeface="Lato"/>
                <a:sym typeface="Lato"/>
              </a:defRPr>
            </a:lvl3pPr>
            <a:lvl4pPr lvl="3" algn="ctr">
              <a:spcBef>
                <a:spcPts val="0"/>
              </a:spcBef>
              <a:buClr>
                <a:schemeClr val="dk1"/>
              </a:buClr>
              <a:buSzPct val="100000"/>
              <a:buFont typeface="Lato"/>
              <a:defRPr sz="9600">
                <a:solidFill>
                  <a:schemeClr val="dk1"/>
                </a:solidFill>
                <a:latin typeface="Lato"/>
                <a:ea typeface="Lato"/>
                <a:cs typeface="Lato"/>
                <a:sym typeface="Lato"/>
              </a:defRPr>
            </a:lvl4pPr>
            <a:lvl5pPr lvl="4" algn="ctr">
              <a:spcBef>
                <a:spcPts val="0"/>
              </a:spcBef>
              <a:buClr>
                <a:schemeClr val="dk1"/>
              </a:buClr>
              <a:buSzPct val="100000"/>
              <a:buFont typeface="Lato"/>
              <a:defRPr sz="9600">
                <a:solidFill>
                  <a:schemeClr val="dk1"/>
                </a:solidFill>
                <a:latin typeface="Lato"/>
                <a:ea typeface="Lato"/>
                <a:cs typeface="Lato"/>
                <a:sym typeface="Lato"/>
              </a:defRPr>
            </a:lvl5pPr>
            <a:lvl6pPr lvl="5" algn="ctr">
              <a:spcBef>
                <a:spcPts val="0"/>
              </a:spcBef>
              <a:buClr>
                <a:schemeClr val="dk1"/>
              </a:buClr>
              <a:buSzPct val="100000"/>
              <a:buFont typeface="Lato"/>
              <a:defRPr sz="9600">
                <a:solidFill>
                  <a:schemeClr val="dk1"/>
                </a:solidFill>
                <a:latin typeface="Lato"/>
                <a:ea typeface="Lato"/>
                <a:cs typeface="Lato"/>
                <a:sym typeface="Lato"/>
              </a:defRPr>
            </a:lvl6pPr>
            <a:lvl7pPr lvl="6" algn="ctr">
              <a:spcBef>
                <a:spcPts val="0"/>
              </a:spcBef>
              <a:buClr>
                <a:schemeClr val="dk1"/>
              </a:buClr>
              <a:buSzPct val="100000"/>
              <a:buFont typeface="Lato"/>
              <a:defRPr sz="9600">
                <a:solidFill>
                  <a:schemeClr val="dk1"/>
                </a:solidFill>
                <a:latin typeface="Lato"/>
                <a:ea typeface="Lato"/>
                <a:cs typeface="Lato"/>
                <a:sym typeface="Lato"/>
              </a:defRPr>
            </a:lvl7pPr>
            <a:lvl8pPr lvl="7" algn="ctr">
              <a:spcBef>
                <a:spcPts val="0"/>
              </a:spcBef>
              <a:buClr>
                <a:schemeClr val="dk1"/>
              </a:buClr>
              <a:buSzPct val="100000"/>
              <a:buFont typeface="Lato"/>
              <a:defRPr sz="9600">
                <a:solidFill>
                  <a:schemeClr val="dk1"/>
                </a:solidFill>
                <a:latin typeface="Lato"/>
                <a:ea typeface="Lato"/>
                <a:cs typeface="Lato"/>
                <a:sym typeface="Lato"/>
              </a:defRPr>
            </a:lvl8pPr>
            <a:lvl9pPr lvl="8" algn="ctr">
              <a:spcBef>
                <a:spcPts val="0"/>
              </a:spcBef>
              <a:buClr>
                <a:schemeClr val="dk1"/>
              </a:buClr>
              <a:buSzPct val="100000"/>
              <a:buFont typeface="Lato"/>
              <a:defRPr sz="9600">
                <a:solidFill>
                  <a:schemeClr val="dk1"/>
                </a:solidFill>
                <a:latin typeface="Lato"/>
                <a:ea typeface="Lato"/>
                <a:cs typeface="Lato"/>
                <a:sym typeface="Lato"/>
              </a:defRPr>
            </a:lvl9pPr>
          </a:lstStyle>
          <a:p>
            <a:endParaRPr/>
          </a:p>
        </p:txBody>
      </p:sp>
      <p:sp>
        <p:nvSpPr>
          <p:cNvPr id="64" name="Shape 64"/>
          <p:cNvSpPr txBox="1">
            <a:spLocks noGrp="1"/>
          </p:cNvSpPr>
          <p:nvPr>
            <p:ph type="body" idx="1"/>
          </p:nvPr>
        </p:nvSpPr>
        <p:spPr>
          <a:xfrm>
            <a:off x="853950" y="2919450"/>
            <a:ext cx="74361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5" name="Shape 65"/>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Shape 17"/>
          <p:cNvCxnSpPr/>
          <p:nvPr/>
        </p:nvCxnSpPr>
        <p:spPr>
          <a:xfrm>
            <a:off x="425200" y="415650"/>
            <a:ext cx="8296800" cy="0"/>
          </a:xfrm>
          <a:prstGeom prst="straightConnector1">
            <a:avLst/>
          </a:prstGeom>
          <a:noFill/>
          <a:ln w="38100" cap="flat" cmpd="sng">
            <a:solidFill>
              <a:schemeClr val="lt1"/>
            </a:solidFill>
            <a:prstDash val="solid"/>
            <a:round/>
            <a:headEnd type="none" w="med" len="med"/>
            <a:tailEnd type="none" w="med" len="med"/>
          </a:ln>
        </p:spPr>
      </p:cxnSp>
      <p:cxnSp>
        <p:nvCxnSpPr>
          <p:cNvPr id="18" name="Shape 18"/>
          <p:cNvCxnSpPr/>
          <p:nvPr/>
        </p:nvCxnSpPr>
        <p:spPr>
          <a:xfrm>
            <a:off x="425200" y="4740000"/>
            <a:ext cx="8296800" cy="0"/>
          </a:xfrm>
          <a:prstGeom prst="straightConnector1">
            <a:avLst/>
          </a:prstGeom>
          <a:noFill/>
          <a:ln w="19050" cap="flat" cmpd="sng">
            <a:solidFill>
              <a:schemeClr val="lt1"/>
            </a:solidFill>
            <a:prstDash val="solid"/>
            <a:round/>
            <a:headEnd type="none" w="med" len="med"/>
            <a:tailEnd type="none" w="med" len="med"/>
          </a:ln>
        </p:spPr>
      </p:cxnSp>
      <p:sp>
        <p:nvSpPr>
          <p:cNvPr id="19" name="Shape 19"/>
          <p:cNvSpPr txBox="1">
            <a:spLocks noGrp="1"/>
          </p:cNvSpPr>
          <p:nvPr>
            <p:ph type="title"/>
          </p:nvPr>
        </p:nvSpPr>
        <p:spPr>
          <a:xfrm>
            <a:off x="406425" y="1806825"/>
            <a:ext cx="8296800" cy="1542000"/>
          </a:xfrm>
          <a:prstGeom prst="rect">
            <a:avLst/>
          </a:prstGeom>
        </p:spPr>
        <p:txBody>
          <a:bodyPr lIns="91425" tIns="91425" rIns="91425" bIns="91425" anchor="ctr" anchorCtr="0"/>
          <a:lstStyle>
            <a:lvl1pPr lvl="0" algn="ctr">
              <a:spcBef>
                <a:spcPts val="0"/>
              </a:spcBef>
              <a:buClr>
                <a:schemeClr val="lt1"/>
              </a:buClr>
              <a:buSzPct val="100000"/>
              <a:defRPr sz="4800">
                <a:solidFill>
                  <a:schemeClr val="lt1"/>
                </a:solidFill>
              </a:defRPr>
            </a:lvl1pPr>
            <a:lvl2pPr lvl="1" algn="ctr">
              <a:spcBef>
                <a:spcPts val="0"/>
              </a:spcBef>
              <a:buClr>
                <a:schemeClr val="lt1"/>
              </a:buClr>
              <a:buSzPct val="100000"/>
              <a:defRPr sz="4800">
                <a:solidFill>
                  <a:schemeClr val="lt1"/>
                </a:solidFill>
              </a:defRPr>
            </a:lvl2pPr>
            <a:lvl3pPr lvl="2" algn="ctr">
              <a:spcBef>
                <a:spcPts val="0"/>
              </a:spcBef>
              <a:buClr>
                <a:schemeClr val="lt1"/>
              </a:buClr>
              <a:buSzPct val="100000"/>
              <a:defRPr sz="4800">
                <a:solidFill>
                  <a:schemeClr val="lt1"/>
                </a:solidFill>
              </a:defRPr>
            </a:lvl3pPr>
            <a:lvl4pPr lvl="3" algn="ctr">
              <a:spcBef>
                <a:spcPts val="0"/>
              </a:spcBef>
              <a:buClr>
                <a:schemeClr val="lt1"/>
              </a:buClr>
              <a:buSzPct val="100000"/>
              <a:defRPr sz="4800">
                <a:solidFill>
                  <a:schemeClr val="lt1"/>
                </a:solidFill>
              </a:defRPr>
            </a:lvl4pPr>
            <a:lvl5pPr lvl="4" algn="ctr">
              <a:spcBef>
                <a:spcPts val="0"/>
              </a:spcBef>
              <a:buClr>
                <a:schemeClr val="lt1"/>
              </a:buClr>
              <a:buSzPct val="100000"/>
              <a:defRPr sz="4800">
                <a:solidFill>
                  <a:schemeClr val="lt1"/>
                </a:solidFill>
              </a:defRPr>
            </a:lvl5pPr>
            <a:lvl6pPr lvl="5" algn="ctr">
              <a:spcBef>
                <a:spcPts val="0"/>
              </a:spcBef>
              <a:buClr>
                <a:schemeClr val="lt1"/>
              </a:buClr>
              <a:buSzPct val="100000"/>
              <a:defRPr sz="4800">
                <a:solidFill>
                  <a:schemeClr val="lt1"/>
                </a:solidFill>
              </a:defRPr>
            </a:lvl6pPr>
            <a:lvl7pPr lvl="6" algn="ctr">
              <a:spcBef>
                <a:spcPts val="0"/>
              </a:spcBef>
              <a:buClr>
                <a:schemeClr val="lt1"/>
              </a:buClr>
              <a:buSzPct val="100000"/>
              <a:defRPr sz="4800">
                <a:solidFill>
                  <a:schemeClr val="lt1"/>
                </a:solidFill>
              </a:defRPr>
            </a:lvl7pPr>
            <a:lvl8pPr lvl="7" algn="ctr">
              <a:spcBef>
                <a:spcPts val="0"/>
              </a:spcBef>
              <a:buClr>
                <a:schemeClr val="lt1"/>
              </a:buClr>
              <a:buSzPct val="100000"/>
              <a:defRPr sz="4800">
                <a:solidFill>
                  <a:schemeClr val="lt1"/>
                </a:solidFill>
              </a:defRPr>
            </a:lvl8pPr>
            <a:lvl9pPr lvl="8" algn="ctr">
              <a:spcBef>
                <a:spcPts val="0"/>
              </a:spcBef>
              <a:buClr>
                <a:schemeClr val="lt1"/>
              </a:buClr>
              <a:buSzPct val="100000"/>
              <a:defRPr sz="4800">
                <a:solidFill>
                  <a:schemeClr val="lt1"/>
                </a:solidFill>
              </a:defRPr>
            </a:lvl9pPr>
          </a:lstStyle>
          <a:p>
            <a:endParaRPr/>
          </a:p>
        </p:txBody>
      </p:sp>
      <p:sp>
        <p:nvSpPr>
          <p:cNvPr id="20" name="Shape 20"/>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pPr lvl="0">
                <a:spcBef>
                  <a:spcPts val="0"/>
                </a:spcBef>
                <a:buNone/>
              </a:p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cxnSp>
        <p:nvCxnSpPr>
          <p:cNvPr id="22" name="Shape 22"/>
          <p:cNvCxnSpPr/>
          <p:nvPr/>
        </p:nvCxnSpPr>
        <p:spPr>
          <a:xfrm>
            <a:off x="2477724" y="415650"/>
            <a:ext cx="6244200" cy="0"/>
          </a:xfrm>
          <a:prstGeom prst="straightConnector1">
            <a:avLst/>
          </a:prstGeom>
          <a:noFill/>
          <a:ln w="38100" cap="flat" cmpd="sng">
            <a:solidFill>
              <a:schemeClr val="dk2"/>
            </a:solidFill>
            <a:prstDash val="solid"/>
            <a:round/>
            <a:headEnd type="none" w="med" len="med"/>
            <a:tailEnd type="none" w="med" len="med"/>
          </a:ln>
        </p:spPr>
      </p:cxnSp>
      <p:cxnSp>
        <p:nvCxnSpPr>
          <p:cNvPr id="23" name="Shape 23"/>
          <p:cNvCxnSpPr/>
          <p:nvPr/>
        </p:nvCxnSpPr>
        <p:spPr>
          <a:xfrm>
            <a:off x="2477724" y="4740000"/>
            <a:ext cx="6244200" cy="0"/>
          </a:xfrm>
          <a:prstGeom prst="straightConnector1">
            <a:avLst/>
          </a:prstGeom>
          <a:noFill/>
          <a:ln w="19050" cap="flat" cmpd="sng">
            <a:solidFill>
              <a:schemeClr val="dk2"/>
            </a:solidFill>
            <a:prstDash val="solid"/>
            <a:round/>
            <a:headEnd type="none" w="med" len="med"/>
            <a:tailEnd type="none" w="med" len="med"/>
          </a:ln>
        </p:spPr>
      </p:cxnSp>
      <p:cxnSp>
        <p:nvCxnSpPr>
          <p:cNvPr id="24" name="Shape 24"/>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25" name="Shape 25"/>
          <p:cNvSpPr txBox="1">
            <a:spLocks noGrp="1"/>
          </p:cNvSpPr>
          <p:nvPr>
            <p:ph type="title"/>
          </p:nvPr>
        </p:nvSpPr>
        <p:spPr>
          <a:xfrm>
            <a:off x="2400250" y="575950"/>
            <a:ext cx="6321600" cy="635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2410112" y="1595775"/>
            <a:ext cx="6321600" cy="30023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8"/>
        <p:cNvGrpSpPr/>
        <p:nvPr/>
      </p:nvGrpSpPr>
      <p:grpSpPr>
        <a:xfrm>
          <a:off x="0" y="0"/>
          <a:ext cx="0" cy="0"/>
          <a:chOff x="0" y="0"/>
          <a:chExt cx="0" cy="0"/>
        </a:xfrm>
      </p:grpSpPr>
      <p:cxnSp>
        <p:nvCxnSpPr>
          <p:cNvPr id="29" name="Shape 29"/>
          <p:cNvCxnSpPr/>
          <p:nvPr/>
        </p:nvCxnSpPr>
        <p:spPr>
          <a:xfrm>
            <a:off x="2477724" y="415650"/>
            <a:ext cx="6244200" cy="0"/>
          </a:xfrm>
          <a:prstGeom prst="straightConnector1">
            <a:avLst/>
          </a:prstGeom>
          <a:noFill/>
          <a:ln w="38100" cap="flat" cmpd="sng">
            <a:solidFill>
              <a:schemeClr val="dk2"/>
            </a:solidFill>
            <a:prstDash val="solid"/>
            <a:round/>
            <a:headEnd type="none" w="med" len="med"/>
            <a:tailEnd type="none" w="med" len="med"/>
          </a:ln>
        </p:spPr>
      </p:cxnSp>
      <p:cxnSp>
        <p:nvCxnSpPr>
          <p:cNvPr id="30" name="Shape 30"/>
          <p:cNvCxnSpPr/>
          <p:nvPr/>
        </p:nvCxnSpPr>
        <p:spPr>
          <a:xfrm>
            <a:off x="2477724" y="4740000"/>
            <a:ext cx="6244200" cy="0"/>
          </a:xfrm>
          <a:prstGeom prst="straightConnector1">
            <a:avLst/>
          </a:prstGeom>
          <a:noFill/>
          <a:ln w="19050" cap="flat" cmpd="sng">
            <a:solidFill>
              <a:schemeClr val="dk2"/>
            </a:solidFill>
            <a:prstDash val="solid"/>
            <a:round/>
            <a:headEnd type="none" w="med" len="med"/>
            <a:tailEnd type="none" w="med" len="med"/>
          </a:ln>
        </p:spPr>
      </p:cxnSp>
      <p:cxnSp>
        <p:nvCxnSpPr>
          <p:cNvPr id="31" name="Shape 31"/>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32" name="Shape 32"/>
          <p:cNvSpPr txBox="1">
            <a:spLocks noGrp="1"/>
          </p:cNvSpPr>
          <p:nvPr>
            <p:ph type="title"/>
          </p:nvPr>
        </p:nvSpPr>
        <p:spPr>
          <a:xfrm>
            <a:off x="2400250" y="575950"/>
            <a:ext cx="6321600" cy="635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body" idx="1"/>
          </p:nvPr>
        </p:nvSpPr>
        <p:spPr>
          <a:xfrm>
            <a:off x="2400302" y="1602675"/>
            <a:ext cx="3071400" cy="3002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body" idx="2"/>
          </p:nvPr>
        </p:nvSpPr>
        <p:spPr>
          <a:xfrm>
            <a:off x="5650571" y="1602675"/>
            <a:ext cx="3071400" cy="3002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03300" y="411575"/>
            <a:ext cx="8520600" cy="639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8" name="Shape 38"/>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9"/>
        <p:cNvGrpSpPr/>
        <p:nvPr/>
      </p:nvGrpSpPr>
      <p:grpSpPr>
        <a:xfrm>
          <a:off x="0" y="0"/>
          <a:ext cx="0" cy="0"/>
          <a:chOff x="0" y="0"/>
          <a:chExt cx="0" cy="0"/>
        </a:xfrm>
      </p:grpSpPr>
      <p:cxnSp>
        <p:nvCxnSpPr>
          <p:cNvPr id="40" name="Shape 40"/>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41" name="Shape 41"/>
          <p:cNvSpPr txBox="1">
            <a:spLocks noGrp="1"/>
          </p:cNvSpPr>
          <p:nvPr>
            <p:ph type="title"/>
          </p:nvPr>
        </p:nvSpPr>
        <p:spPr>
          <a:xfrm>
            <a:off x="319500" y="936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2" name="Shape 42"/>
          <p:cNvSpPr txBox="1">
            <a:spLocks noGrp="1"/>
          </p:cNvSpPr>
          <p:nvPr>
            <p:ph type="body" idx="1"/>
          </p:nvPr>
        </p:nvSpPr>
        <p:spPr>
          <a:xfrm>
            <a:off x="319500" y="1846803"/>
            <a:ext cx="2808000" cy="2806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3" name="Shape 4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44"/>
        <p:cNvGrpSpPr/>
        <p:nvPr/>
      </p:nvGrpSpPr>
      <p:grpSpPr>
        <a:xfrm>
          <a:off x="0" y="0"/>
          <a:ext cx="0" cy="0"/>
          <a:chOff x="0" y="0"/>
          <a:chExt cx="0" cy="0"/>
        </a:xfrm>
      </p:grpSpPr>
      <p:cxnSp>
        <p:nvCxnSpPr>
          <p:cNvPr id="45" name="Shape 45"/>
          <p:cNvCxnSpPr/>
          <p:nvPr/>
        </p:nvCxnSpPr>
        <p:spPr>
          <a:xfrm>
            <a:off x="425198" y="415650"/>
            <a:ext cx="183300" cy="0"/>
          </a:xfrm>
          <a:prstGeom prst="straightConnector1">
            <a:avLst/>
          </a:prstGeom>
          <a:noFill/>
          <a:ln w="19050" cap="flat" cmpd="sng">
            <a:solidFill>
              <a:schemeClr val="lt1"/>
            </a:solidFill>
            <a:prstDash val="solid"/>
            <a:round/>
            <a:headEnd type="none" w="med" len="med"/>
            <a:tailEnd type="none" w="med" len="med"/>
          </a:ln>
        </p:spPr>
      </p:cxnSp>
      <p:sp>
        <p:nvSpPr>
          <p:cNvPr id="46" name="Shape 46"/>
          <p:cNvSpPr txBox="1">
            <a:spLocks noGrp="1"/>
          </p:cNvSpPr>
          <p:nvPr>
            <p:ph type="title"/>
          </p:nvPr>
        </p:nvSpPr>
        <p:spPr>
          <a:xfrm>
            <a:off x="283103" y="712140"/>
            <a:ext cx="6244200" cy="38355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47" name="Shape 4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pPr lvl="0">
                <a:spcBef>
                  <a:spcPts val="0"/>
                </a:spcBef>
                <a:buNone/>
              </a:p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8"/>
        <p:cNvGrpSpPr/>
        <p:nvPr/>
      </p:nvGrpSpPr>
      <p:grpSpPr>
        <a:xfrm>
          <a:off x="0" y="0"/>
          <a:ext cx="0" cy="0"/>
          <a:chOff x="0" y="0"/>
          <a:chExt cx="0" cy="0"/>
        </a:xfrm>
      </p:grpSpPr>
      <p:sp>
        <p:nvSpPr>
          <p:cNvPr id="49" name="Shape 49"/>
          <p:cNvSpPr/>
          <p:nvPr/>
        </p:nvSpPr>
        <p:spPr>
          <a:xfrm>
            <a:off x="4572000" y="1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50" name="Shape 5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51" name="Shape 51"/>
          <p:cNvSpPr txBox="1">
            <a:spLocks noGrp="1"/>
          </p:cNvSpPr>
          <p:nvPr>
            <p:ph type="title"/>
          </p:nvPr>
        </p:nvSpPr>
        <p:spPr>
          <a:xfrm>
            <a:off x="265500" y="1397350"/>
            <a:ext cx="4045200" cy="1318200"/>
          </a:xfrm>
          <a:prstGeom prst="rect">
            <a:avLst/>
          </a:prstGeom>
        </p:spPr>
        <p:txBody>
          <a:bodyPr lIns="91425" tIns="91425" rIns="91425" bIns="91425" anchor="b" anchorCtr="0"/>
          <a:lstStyle>
            <a:lvl1pPr lvl="0" algn="ctr">
              <a:spcBef>
                <a:spcPts val="0"/>
              </a:spcBef>
              <a:buClr>
                <a:schemeClr val="dk1"/>
              </a:buClr>
              <a:buSzPct val="100000"/>
              <a:defRPr sz="3600">
                <a:solidFill>
                  <a:schemeClr val="dk1"/>
                </a:solidFill>
              </a:defRPr>
            </a:lvl1pPr>
            <a:lvl2pPr lvl="1" algn="ctr">
              <a:spcBef>
                <a:spcPts val="0"/>
              </a:spcBef>
              <a:buClr>
                <a:schemeClr val="dk1"/>
              </a:buClr>
              <a:buSzPct val="100000"/>
              <a:defRPr sz="3600">
                <a:solidFill>
                  <a:schemeClr val="dk1"/>
                </a:solidFill>
              </a:defRPr>
            </a:lvl2pPr>
            <a:lvl3pPr lvl="2" algn="ctr">
              <a:spcBef>
                <a:spcPts val="0"/>
              </a:spcBef>
              <a:buClr>
                <a:schemeClr val="dk1"/>
              </a:buClr>
              <a:buSzPct val="100000"/>
              <a:defRPr sz="3600">
                <a:solidFill>
                  <a:schemeClr val="dk1"/>
                </a:solidFill>
              </a:defRPr>
            </a:lvl3pPr>
            <a:lvl4pPr lvl="3" algn="ctr">
              <a:spcBef>
                <a:spcPts val="0"/>
              </a:spcBef>
              <a:buClr>
                <a:schemeClr val="dk1"/>
              </a:buClr>
              <a:buSzPct val="100000"/>
              <a:defRPr sz="3600">
                <a:solidFill>
                  <a:schemeClr val="dk1"/>
                </a:solidFill>
              </a:defRPr>
            </a:lvl4pPr>
            <a:lvl5pPr lvl="4" algn="ctr">
              <a:spcBef>
                <a:spcPts val="0"/>
              </a:spcBef>
              <a:buClr>
                <a:schemeClr val="dk1"/>
              </a:buClr>
              <a:buSzPct val="100000"/>
              <a:defRPr sz="3600">
                <a:solidFill>
                  <a:schemeClr val="dk1"/>
                </a:solidFill>
              </a:defRPr>
            </a:lvl5pPr>
            <a:lvl6pPr lvl="5" algn="ctr">
              <a:spcBef>
                <a:spcPts val="0"/>
              </a:spcBef>
              <a:buClr>
                <a:schemeClr val="dk1"/>
              </a:buClr>
              <a:buSzPct val="100000"/>
              <a:defRPr sz="3600">
                <a:solidFill>
                  <a:schemeClr val="dk1"/>
                </a:solidFill>
              </a:defRPr>
            </a:lvl6pPr>
            <a:lvl7pPr lvl="6" algn="ctr">
              <a:spcBef>
                <a:spcPts val="0"/>
              </a:spcBef>
              <a:buClr>
                <a:schemeClr val="dk1"/>
              </a:buClr>
              <a:buSzPct val="100000"/>
              <a:defRPr sz="3600">
                <a:solidFill>
                  <a:schemeClr val="dk1"/>
                </a:solidFill>
              </a:defRPr>
            </a:lvl7pPr>
            <a:lvl8pPr lvl="7" algn="ctr">
              <a:spcBef>
                <a:spcPts val="0"/>
              </a:spcBef>
              <a:buClr>
                <a:schemeClr val="dk1"/>
              </a:buClr>
              <a:buSzPct val="100000"/>
              <a:defRPr sz="3600">
                <a:solidFill>
                  <a:schemeClr val="dk1"/>
                </a:solidFill>
              </a:defRPr>
            </a:lvl8pPr>
            <a:lvl9pPr lvl="8" algn="ctr">
              <a:spcBef>
                <a:spcPts val="0"/>
              </a:spcBef>
              <a:buClr>
                <a:schemeClr val="dk1"/>
              </a:buClr>
              <a:buSzPct val="100000"/>
              <a:defRPr sz="3600">
                <a:solidFill>
                  <a:schemeClr val="dk1"/>
                </a:solidFill>
              </a:defRPr>
            </a:lvl9pPr>
          </a:lstStyle>
          <a:p>
            <a:endParaRPr/>
          </a:p>
        </p:txBody>
      </p:sp>
      <p:sp>
        <p:nvSpPr>
          <p:cNvPr id="52" name="Shape 52"/>
          <p:cNvSpPr txBox="1">
            <a:spLocks noGrp="1"/>
          </p:cNvSpPr>
          <p:nvPr>
            <p:ph type="subTitle" idx="1"/>
          </p:nvPr>
        </p:nvSpPr>
        <p:spPr>
          <a:xfrm>
            <a:off x="265500" y="2735370"/>
            <a:ext cx="4045200" cy="1345499"/>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3" name="Shape 5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4" name="Shape 5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pPr lvl="0">
                <a:spcBef>
                  <a:spcPts val="0"/>
                </a:spcBef>
                <a:buNone/>
              </a:p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5"/>
        <p:cNvGrpSpPr/>
        <p:nvPr/>
      </p:nvGrpSpPr>
      <p:grpSpPr>
        <a:xfrm>
          <a:off x="0" y="0"/>
          <a:ext cx="0" cy="0"/>
          <a:chOff x="0" y="0"/>
          <a:chExt cx="0" cy="0"/>
        </a:xfrm>
      </p:grpSpPr>
      <p:cxnSp>
        <p:nvCxnSpPr>
          <p:cNvPr id="56" name="Shape 56"/>
          <p:cNvCxnSpPr/>
          <p:nvPr/>
        </p:nvCxnSpPr>
        <p:spPr>
          <a:xfrm>
            <a:off x="425200" y="4740000"/>
            <a:ext cx="8296800" cy="0"/>
          </a:xfrm>
          <a:prstGeom prst="straightConnector1">
            <a:avLst/>
          </a:prstGeom>
          <a:noFill/>
          <a:ln w="19050" cap="flat" cmpd="sng">
            <a:solidFill>
              <a:schemeClr val="dk2"/>
            </a:solidFill>
            <a:prstDash val="solid"/>
            <a:round/>
            <a:headEnd type="none" w="med" len="med"/>
            <a:tailEnd type="none" w="med" len="med"/>
          </a:ln>
        </p:spPr>
      </p:cxnSp>
      <p:cxnSp>
        <p:nvCxnSpPr>
          <p:cNvPr id="57" name="Shape 57"/>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58" name="Shape 58"/>
          <p:cNvSpPr txBox="1">
            <a:spLocks noGrp="1"/>
          </p:cNvSpPr>
          <p:nvPr>
            <p:ph type="body" idx="1"/>
          </p:nvPr>
        </p:nvSpPr>
        <p:spPr>
          <a:xfrm>
            <a:off x="328017" y="4226025"/>
            <a:ext cx="8388600" cy="3936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59" name="Shape 59"/>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400250" y="575950"/>
            <a:ext cx="6321600" cy="635400"/>
          </a:xfrm>
          <a:prstGeom prst="rect">
            <a:avLst/>
          </a:prstGeom>
          <a:noFill/>
          <a:ln>
            <a:noFill/>
          </a:ln>
        </p:spPr>
        <p:txBody>
          <a:bodyPr lIns="91425" tIns="91425" rIns="91425" bIns="91425" anchor="t" anchorCtr="0"/>
          <a:lstStyle>
            <a:lvl1pPr lvl="0">
              <a:spcBef>
                <a:spcPts val="0"/>
              </a:spcBef>
              <a:buClr>
                <a:schemeClr val="dk2"/>
              </a:buClr>
              <a:buSzPct val="100000"/>
              <a:buFont typeface="Raleway"/>
              <a:buNone/>
              <a:defRPr sz="3000" b="1">
                <a:solidFill>
                  <a:schemeClr val="dk2"/>
                </a:solidFill>
                <a:latin typeface="Raleway"/>
                <a:ea typeface="Raleway"/>
                <a:cs typeface="Raleway"/>
                <a:sym typeface="Raleway"/>
              </a:defRPr>
            </a:lvl1pPr>
            <a:lvl2pPr lvl="1">
              <a:spcBef>
                <a:spcPts val="0"/>
              </a:spcBef>
              <a:buClr>
                <a:schemeClr val="dk2"/>
              </a:buClr>
              <a:buSzPct val="100000"/>
              <a:buFont typeface="Raleway"/>
              <a:buNone/>
              <a:defRPr sz="3000" b="1">
                <a:solidFill>
                  <a:schemeClr val="dk2"/>
                </a:solidFill>
                <a:latin typeface="Raleway"/>
                <a:ea typeface="Raleway"/>
                <a:cs typeface="Raleway"/>
                <a:sym typeface="Raleway"/>
              </a:defRPr>
            </a:lvl2pPr>
            <a:lvl3pPr lvl="2">
              <a:spcBef>
                <a:spcPts val="0"/>
              </a:spcBef>
              <a:buClr>
                <a:schemeClr val="dk2"/>
              </a:buClr>
              <a:buSzPct val="100000"/>
              <a:buFont typeface="Raleway"/>
              <a:buNone/>
              <a:defRPr sz="3000" b="1">
                <a:solidFill>
                  <a:schemeClr val="dk2"/>
                </a:solidFill>
                <a:latin typeface="Raleway"/>
                <a:ea typeface="Raleway"/>
                <a:cs typeface="Raleway"/>
                <a:sym typeface="Raleway"/>
              </a:defRPr>
            </a:lvl3pPr>
            <a:lvl4pPr lvl="3">
              <a:spcBef>
                <a:spcPts val="0"/>
              </a:spcBef>
              <a:buClr>
                <a:schemeClr val="dk2"/>
              </a:buClr>
              <a:buSzPct val="100000"/>
              <a:buFont typeface="Raleway"/>
              <a:buNone/>
              <a:defRPr sz="3000" b="1">
                <a:solidFill>
                  <a:schemeClr val="dk2"/>
                </a:solidFill>
                <a:latin typeface="Raleway"/>
                <a:ea typeface="Raleway"/>
                <a:cs typeface="Raleway"/>
                <a:sym typeface="Raleway"/>
              </a:defRPr>
            </a:lvl4pPr>
            <a:lvl5pPr lvl="4">
              <a:spcBef>
                <a:spcPts val="0"/>
              </a:spcBef>
              <a:buClr>
                <a:schemeClr val="dk2"/>
              </a:buClr>
              <a:buSzPct val="100000"/>
              <a:buFont typeface="Raleway"/>
              <a:buNone/>
              <a:defRPr sz="3000" b="1">
                <a:solidFill>
                  <a:schemeClr val="dk2"/>
                </a:solidFill>
                <a:latin typeface="Raleway"/>
                <a:ea typeface="Raleway"/>
                <a:cs typeface="Raleway"/>
                <a:sym typeface="Raleway"/>
              </a:defRPr>
            </a:lvl5pPr>
            <a:lvl6pPr lvl="5">
              <a:spcBef>
                <a:spcPts val="0"/>
              </a:spcBef>
              <a:buClr>
                <a:schemeClr val="dk2"/>
              </a:buClr>
              <a:buSzPct val="100000"/>
              <a:buFont typeface="Raleway"/>
              <a:buNone/>
              <a:defRPr sz="3000" b="1">
                <a:solidFill>
                  <a:schemeClr val="dk2"/>
                </a:solidFill>
                <a:latin typeface="Raleway"/>
                <a:ea typeface="Raleway"/>
                <a:cs typeface="Raleway"/>
                <a:sym typeface="Raleway"/>
              </a:defRPr>
            </a:lvl6pPr>
            <a:lvl7pPr lvl="6">
              <a:spcBef>
                <a:spcPts val="0"/>
              </a:spcBef>
              <a:buClr>
                <a:schemeClr val="dk2"/>
              </a:buClr>
              <a:buSzPct val="100000"/>
              <a:buFont typeface="Raleway"/>
              <a:buNone/>
              <a:defRPr sz="3000" b="1">
                <a:solidFill>
                  <a:schemeClr val="dk2"/>
                </a:solidFill>
                <a:latin typeface="Raleway"/>
                <a:ea typeface="Raleway"/>
                <a:cs typeface="Raleway"/>
                <a:sym typeface="Raleway"/>
              </a:defRPr>
            </a:lvl7pPr>
            <a:lvl8pPr lvl="7">
              <a:spcBef>
                <a:spcPts val="0"/>
              </a:spcBef>
              <a:buClr>
                <a:schemeClr val="dk2"/>
              </a:buClr>
              <a:buSzPct val="100000"/>
              <a:buFont typeface="Raleway"/>
              <a:buNone/>
              <a:defRPr sz="3000" b="1">
                <a:solidFill>
                  <a:schemeClr val="dk2"/>
                </a:solidFill>
                <a:latin typeface="Raleway"/>
                <a:ea typeface="Raleway"/>
                <a:cs typeface="Raleway"/>
                <a:sym typeface="Raleway"/>
              </a:defRPr>
            </a:lvl8pPr>
            <a:lvl9pPr lvl="8">
              <a:spcBef>
                <a:spcPts val="0"/>
              </a:spcBef>
              <a:buClr>
                <a:schemeClr val="dk2"/>
              </a:buClr>
              <a:buSzPct val="100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2410112" y="1595775"/>
            <a:ext cx="6321600" cy="3002399"/>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7999" y="4688758"/>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Lato"/>
                <a:ea typeface="Lato"/>
                <a:cs typeface="Lato"/>
                <a:sym typeface="Lato"/>
              </a:rPr>
              <a:pPr lvl="0" algn="r">
                <a:spcBef>
                  <a:spcPts val="0"/>
                </a:spcBef>
                <a:buNone/>
              </a:pPr>
              <a:t>‹#›</a:t>
            </a:fld>
            <a:endParaRPr lang="en"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www.psychologytoday.com/blog/is-your-brain-culture/201108/stories-and-the-mirror-inside-yo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9.gif"/><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2371725" y="630225"/>
            <a:ext cx="6331500" cy="1542000"/>
          </a:xfrm>
          <a:prstGeom prst="rect">
            <a:avLst/>
          </a:prstGeom>
        </p:spPr>
        <p:txBody>
          <a:bodyPr lIns="91425" tIns="91425" rIns="91425" bIns="91425" anchor="t" anchorCtr="0">
            <a:noAutofit/>
          </a:bodyPr>
          <a:lstStyle/>
          <a:p>
            <a:pPr lvl="0">
              <a:spcBef>
                <a:spcPts val="0"/>
              </a:spcBef>
              <a:buNone/>
            </a:pPr>
            <a:r>
              <a:rPr lang="en" dirty="0">
                <a:solidFill>
                  <a:srgbClr val="000000"/>
                </a:solidFill>
              </a:rPr>
              <a:t>A Rhetorical Story: </a:t>
            </a:r>
            <a:r>
              <a:rPr lang="en" dirty="0" smtClean="0">
                <a:solidFill>
                  <a:srgbClr val="000000"/>
                </a:solidFill>
              </a:rPr>
              <a:t>An </a:t>
            </a:r>
            <a:r>
              <a:rPr lang="en" dirty="0">
                <a:solidFill>
                  <a:srgbClr val="000000"/>
                </a:solidFill>
              </a:rPr>
              <a:t>OER Unit on Narrative Writing</a:t>
            </a:r>
          </a:p>
        </p:txBody>
      </p:sp>
      <p:sp>
        <p:nvSpPr>
          <p:cNvPr id="73" name="Shape 73"/>
          <p:cNvSpPr txBox="1">
            <a:spLocks noGrp="1"/>
          </p:cNvSpPr>
          <p:nvPr>
            <p:ph type="subTitle" idx="1"/>
          </p:nvPr>
        </p:nvSpPr>
        <p:spPr>
          <a:xfrm>
            <a:off x="2390266" y="3238450"/>
            <a:ext cx="6331500" cy="1241700"/>
          </a:xfrm>
          <a:prstGeom prst="rect">
            <a:avLst/>
          </a:prstGeom>
        </p:spPr>
        <p:txBody>
          <a:bodyPr lIns="91425" tIns="91425" rIns="91425" bIns="91425" anchor="b" anchorCtr="0">
            <a:noAutofit/>
          </a:bodyPr>
          <a:lstStyle/>
          <a:p>
            <a:pPr lvl="0">
              <a:spcBef>
                <a:spcPts val="0"/>
              </a:spcBef>
              <a:buNone/>
            </a:pPr>
            <a:r>
              <a:rPr lang="en">
                <a:solidFill>
                  <a:srgbClr val="000000"/>
                </a:solidFill>
              </a:rPr>
              <a:t>Ron Christiansen and Clint Johnson</a:t>
            </a:r>
          </a:p>
          <a:p>
            <a:pPr lvl="0">
              <a:spcBef>
                <a:spcPts val="0"/>
              </a:spcBef>
              <a:buNone/>
            </a:pPr>
            <a:r>
              <a:rPr lang="en">
                <a:solidFill>
                  <a:srgbClr val="000000"/>
                </a:solidFill>
              </a:rPr>
              <a:t>Salt Lake Community College</a:t>
            </a:r>
          </a:p>
        </p:txBody>
      </p:sp>
      <p:sp>
        <p:nvSpPr>
          <p:cNvPr id="4" name="Shape 312"/>
          <p:cNvSpPr txBox="1">
            <a:spLocks/>
          </p:cNvSpPr>
          <p:nvPr/>
        </p:nvSpPr>
        <p:spPr>
          <a:xfrm>
            <a:off x="2784325" y="4679550"/>
            <a:ext cx="8950475" cy="6354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lt1"/>
              </a:buClr>
              <a:buSzPct val="100000"/>
              <a:buFont typeface="Raleway"/>
              <a:buNone/>
              <a:tabLst/>
              <a:defRPr/>
            </a:pPr>
            <a:r>
              <a:rPr kumimoji="0" lang="en" sz="2000" b="1" i="0" u="none" strike="noStrike" kern="0" cap="none" spc="0" normalizeH="0" baseline="0" noProof="0" dirty="0" smtClean="0">
                <a:ln>
                  <a:noFill/>
                </a:ln>
                <a:solidFill>
                  <a:schemeClr val="lt1"/>
                </a:solidFill>
                <a:effectLst/>
                <a:uLnTx/>
                <a:uFillTx/>
                <a:latin typeface="Raleway"/>
                <a:ea typeface="Raleway"/>
                <a:cs typeface="Raleway"/>
                <a:sym typeface="Raleway"/>
              </a:rPr>
              <a:t>www.clintjohnsonwrites.com/tyca-west.html</a:t>
            </a:r>
            <a:endParaRPr kumimoji="0" lang="en" sz="2000" b="1" i="0" u="none" strike="noStrike" kern="0" cap="none" spc="0" normalizeH="0" baseline="0" noProof="0" dirty="0">
              <a:ln>
                <a:noFill/>
              </a:ln>
              <a:solidFill>
                <a:schemeClr val="lt1"/>
              </a:solidFill>
              <a:effectLst/>
              <a:uLnTx/>
              <a:uFillTx/>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Story: “The Professor Who Hid a Secret”</a:t>
            </a:r>
          </a:p>
        </p:txBody>
      </p:sp>
      <p:pic>
        <p:nvPicPr>
          <p:cNvPr id="176" name="Shape 176"/>
          <p:cNvPicPr preferRelativeResize="0"/>
          <p:nvPr/>
        </p:nvPicPr>
        <p:blipFill rotWithShape="1">
          <a:blip r:embed="rId3">
            <a:alphaModFix/>
          </a:blip>
          <a:srcRect l="24689" t="26847" r="27424" b="5493"/>
          <a:stretch/>
        </p:blipFill>
        <p:spPr>
          <a:xfrm>
            <a:off x="199825" y="1610075"/>
            <a:ext cx="4385976" cy="3484074"/>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Story: “The Professor Who Hid a Secret”</a:t>
            </a:r>
          </a:p>
        </p:txBody>
      </p:sp>
      <p:pic>
        <p:nvPicPr>
          <p:cNvPr id="176" name="Shape 176"/>
          <p:cNvPicPr preferRelativeResize="0"/>
          <p:nvPr/>
        </p:nvPicPr>
        <p:blipFill rotWithShape="1">
          <a:blip r:embed="rId3">
            <a:alphaModFix/>
          </a:blip>
          <a:srcRect l="24689" t="26847" r="27424" b="5493"/>
          <a:stretch/>
        </p:blipFill>
        <p:spPr>
          <a:xfrm>
            <a:off x="199825" y="1610075"/>
            <a:ext cx="4385976" cy="3484074"/>
          </a:xfrm>
          <a:prstGeom prst="rect">
            <a:avLst/>
          </a:prstGeom>
          <a:noFill/>
          <a:ln>
            <a:noFill/>
          </a:ln>
        </p:spPr>
      </p:pic>
      <p:sp>
        <p:nvSpPr>
          <p:cNvPr id="177" name="Shape 177"/>
          <p:cNvSpPr txBox="1"/>
          <p:nvPr/>
        </p:nvSpPr>
        <p:spPr>
          <a:xfrm>
            <a:off x="5048375" y="1961200"/>
            <a:ext cx="3182400" cy="1689900"/>
          </a:xfrm>
          <a:prstGeom prst="rect">
            <a:avLst/>
          </a:prstGeom>
          <a:noFill/>
          <a:ln>
            <a:noFill/>
          </a:ln>
        </p:spPr>
        <p:txBody>
          <a:bodyPr lIns="91425" tIns="91425" rIns="91425" bIns="91425" anchor="t" anchorCtr="0">
            <a:noAutofit/>
          </a:bodyPr>
          <a:lstStyle/>
          <a:p>
            <a:pPr lvl="0">
              <a:spcBef>
                <a:spcPts val="0"/>
              </a:spcBef>
              <a:buNone/>
            </a:pPr>
            <a:r>
              <a:rPr lang="en" sz="1600">
                <a:latin typeface="Times New Roman"/>
                <a:ea typeface="Times New Roman"/>
                <a:cs typeface="Times New Roman"/>
                <a:sym typeface="Times New Roman"/>
              </a:rPr>
              <a:t>To narrate our lives is to admit to a point of view, to ground our arguments in the lived experience of who we are...</a:t>
            </a:r>
          </a:p>
        </p:txBody>
      </p:sp>
      <p:sp>
        <p:nvSpPr>
          <p:cNvPr id="178" name="Shape 178"/>
          <p:cNvSpPr/>
          <p:nvPr/>
        </p:nvSpPr>
        <p:spPr>
          <a:xfrm>
            <a:off x="5057150" y="1985850"/>
            <a:ext cx="3182400" cy="1184100"/>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rtl="0">
              <a:spcBef>
                <a:spcPts val="0"/>
              </a:spcBef>
              <a:buNone/>
            </a:pPr>
            <a:r>
              <a:rPr lang="en"/>
              <a:t>Story: “The Professor Who Hid a Secret”</a:t>
            </a:r>
          </a:p>
        </p:txBody>
      </p:sp>
      <p:pic>
        <p:nvPicPr>
          <p:cNvPr id="184" name="Shape 184"/>
          <p:cNvPicPr preferRelativeResize="0"/>
          <p:nvPr/>
        </p:nvPicPr>
        <p:blipFill rotWithShape="1">
          <a:blip r:embed="rId3">
            <a:alphaModFix/>
          </a:blip>
          <a:srcRect l="24689" t="26847" r="27424" b="5493"/>
          <a:stretch/>
        </p:blipFill>
        <p:spPr>
          <a:xfrm>
            <a:off x="199825" y="1610075"/>
            <a:ext cx="4385976" cy="3484074"/>
          </a:xfrm>
          <a:prstGeom prst="rect">
            <a:avLst/>
          </a:prstGeom>
          <a:noFill/>
          <a:ln>
            <a:noFill/>
          </a:ln>
        </p:spPr>
      </p:pic>
      <p:sp>
        <p:nvSpPr>
          <p:cNvPr id="185" name="Shape 185"/>
          <p:cNvSpPr/>
          <p:nvPr/>
        </p:nvSpPr>
        <p:spPr>
          <a:xfrm>
            <a:off x="5057150" y="1985850"/>
            <a:ext cx="3182400" cy="1924200"/>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6" name="Shape 186"/>
          <p:cNvSpPr txBox="1"/>
          <p:nvPr/>
        </p:nvSpPr>
        <p:spPr>
          <a:xfrm>
            <a:off x="5048375" y="1961200"/>
            <a:ext cx="3182400" cy="1689900"/>
          </a:xfrm>
          <a:prstGeom prst="rect">
            <a:avLst/>
          </a:prstGeom>
          <a:noFill/>
          <a:ln>
            <a:noFill/>
          </a:ln>
        </p:spPr>
        <p:txBody>
          <a:bodyPr lIns="91425" tIns="91425" rIns="91425" bIns="91425" anchor="t" anchorCtr="0">
            <a:noAutofit/>
          </a:bodyPr>
          <a:lstStyle/>
          <a:p>
            <a:pPr lvl="0" rtl="0">
              <a:spcBef>
                <a:spcPts val="0"/>
              </a:spcBef>
              <a:buNone/>
            </a:pPr>
            <a:r>
              <a:rPr lang="en" sz="1600">
                <a:latin typeface="Times New Roman"/>
                <a:ea typeface="Times New Roman"/>
                <a:cs typeface="Times New Roman"/>
                <a:sym typeface="Times New Roman"/>
              </a:rPr>
              <a:t>Irene Papoulis: “I find it amazing to think that so many years later I still strive to argue for storytelling as a form of analysis, and I still carry a nagging sense of shame about that, a murmur of ‘you’re touchy-feely, you’re not rigorous enough’...”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rtl="0">
              <a:spcBef>
                <a:spcPts val="0"/>
              </a:spcBef>
              <a:buNone/>
            </a:pPr>
            <a:r>
              <a:rPr lang="en"/>
              <a:t>Story: “The Professor Who Hid a Secret”</a:t>
            </a:r>
          </a:p>
        </p:txBody>
      </p:sp>
      <p:pic>
        <p:nvPicPr>
          <p:cNvPr id="192" name="Shape 192"/>
          <p:cNvPicPr preferRelativeResize="0"/>
          <p:nvPr/>
        </p:nvPicPr>
        <p:blipFill rotWithShape="1">
          <a:blip r:embed="rId3">
            <a:alphaModFix/>
          </a:blip>
          <a:srcRect l="24689" t="26847" r="27424" b="5493"/>
          <a:stretch/>
        </p:blipFill>
        <p:spPr>
          <a:xfrm>
            <a:off x="199825" y="1610075"/>
            <a:ext cx="4385976" cy="3484074"/>
          </a:xfrm>
          <a:prstGeom prst="rect">
            <a:avLst/>
          </a:prstGeom>
          <a:noFill/>
          <a:ln>
            <a:noFill/>
          </a:ln>
        </p:spPr>
      </p:pic>
      <p:sp>
        <p:nvSpPr>
          <p:cNvPr id="193" name="Shape 193"/>
          <p:cNvSpPr txBox="1"/>
          <p:nvPr/>
        </p:nvSpPr>
        <p:spPr>
          <a:xfrm>
            <a:off x="5048375" y="1961200"/>
            <a:ext cx="3182400" cy="1689900"/>
          </a:xfrm>
          <a:prstGeom prst="rect">
            <a:avLst/>
          </a:prstGeom>
          <a:noFill/>
          <a:ln>
            <a:noFill/>
          </a:ln>
        </p:spPr>
        <p:txBody>
          <a:bodyPr lIns="91425" tIns="91425" rIns="91425" bIns="91425" anchor="t" anchorCtr="0">
            <a:noAutofit/>
          </a:bodyPr>
          <a:lstStyle/>
          <a:p>
            <a:pPr lvl="0" rtl="0">
              <a:spcBef>
                <a:spcPts val="0"/>
              </a:spcBef>
              <a:buNone/>
            </a:pPr>
            <a:r>
              <a:rPr lang="en" sz="1600">
                <a:latin typeface="Times New Roman"/>
                <a:ea typeface="Times New Roman"/>
                <a:cs typeface="Times New Roman"/>
                <a:sym typeface="Times New Roman"/>
              </a:rPr>
              <a:t>...Newkirk argues that “there is a conflict between the ways we treat narrative in school (as a type of writing, often an easy one) and the central role narrative plays in our consciousness”...</a:t>
            </a:r>
          </a:p>
        </p:txBody>
      </p:sp>
      <p:sp>
        <p:nvSpPr>
          <p:cNvPr id="194" name="Shape 194"/>
          <p:cNvSpPr/>
          <p:nvPr/>
        </p:nvSpPr>
        <p:spPr>
          <a:xfrm>
            <a:off x="5057150" y="1985850"/>
            <a:ext cx="3182400" cy="1665300"/>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rtl="0">
              <a:spcBef>
                <a:spcPts val="0"/>
              </a:spcBef>
              <a:buNone/>
            </a:pPr>
            <a:r>
              <a:rPr lang="en"/>
              <a:t>Story: “The Professor Who Hid a Secret”</a:t>
            </a:r>
          </a:p>
        </p:txBody>
      </p:sp>
      <p:pic>
        <p:nvPicPr>
          <p:cNvPr id="200" name="Shape 200"/>
          <p:cNvPicPr preferRelativeResize="0"/>
          <p:nvPr/>
        </p:nvPicPr>
        <p:blipFill rotWithShape="1">
          <a:blip r:embed="rId3">
            <a:alphaModFix/>
          </a:blip>
          <a:srcRect l="24689" t="26847" r="27424" b="5493"/>
          <a:stretch/>
        </p:blipFill>
        <p:spPr>
          <a:xfrm>
            <a:off x="199825" y="1610075"/>
            <a:ext cx="4385976" cy="3484074"/>
          </a:xfrm>
          <a:prstGeom prst="rect">
            <a:avLst/>
          </a:prstGeom>
          <a:noFill/>
          <a:ln>
            <a:noFill/>
          </a:ln>
        </p:spPr>
      </p:pic>
      <p:sp>
        <p:nvSpPr>
          <p:cNvPr id="201" name="Shape 201"/>
          <p:cNvSpPr txBox="1"/>
          <p:nvPr/>
        </p:nvSpPr>
        <p:spPr>
          <a:xfrm>
            <a:off x="5048375" y="1961200"/>
            <a:ext cx="3182400" cy="1689900"/>
          </a:xfrm>
          <a:prstGeom prst="rect">
            <a:avLst/>
          </a:prstGeom>
          <a:noFill/>
          <a:ln>
            <a:noFill/>
          </a:ln>
        </p:spPr>
        <p:txBody>
          <a:bodyPr lIns="91425" tIns="91425" rIns="91425" bIns="91425" anchor="t" anchorCtr="0">
            <a:noAutofit/>
          </a:bodyPr>
          <a:lstStyle/>
          <a:p>
            <a:pPr lvl="0" rtl="0">
              <a:spcBef>
                <a:spcPts val="0"/>
              </a:spcBef>
              <a:buNone/>
            </a:pPr>
            <a:r>
              <a:rPr lang="en" sz="1600">
                <a:latin typeface="Times New Roman"/>
                <a:ea typeface="Times New Roman"/>
                <a:cs typeface="Times New Roman"/>
                <a:sym typeface="Times New Roman"/>
              </a:rPr>
              <a:t>...Newkirk contends that “Narrative is a form or mode of discourse that can be used for multiple purposes…---we use it to inform, to persuade, to entertain, to express. It is the ‘mother of all modes,’ a powerful and innate form of understanding”...</a:t>
            </a:r>
          </a:p>
        </p:txBody>
      </p:sp>
      <p:sp>
        <p:nvSpPr>
          <p:cNvPr id="202" name="Shape 202"/>
          <p:cNvSpPr/>
          <p:nvPr/>
        </p:nvSpPr>
        <p:spPr>
          <a:xfrm>
            <a:off x="5057150" y="1985850"/>
            <a:ext cx="3182400" cy="2146200"/>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rtl="0">
              <a:spcBef>
                <a:spcPts val="0"/>
              </a:spcBef>
              <a:buNone/>
            </a:pPr>
            <a:r>
              <a:rPr lang="en"/>
              <a:t>Story: “The Professor Who Hid a Secret”</a:t>
            </a:r>
          </a:p>
        </p:txBody>
      </p:sp>
      <p:pic>
        <p:nvPicPr>
          <p:cNvPr id="208" name="Shape 208"/>
          <p:cNvPicPr preferRelativeResize="0"/>
          <p:nvPr/>
        </p:nvPicPr>
        <p:blipFill rotWithShape="1">
          <a:blip r:embed="rId3">
            <a:alphaModFix/>
          </a:blip>
          <a:srcRect l="24689" t="26847" r="27424" b="5493"/>
          <a:stretch/>
        </p:blipFill>
        <p:spPr>
          <a:xfrm>
            <a:off x="199825" y="1610075"/>
            <a:ext cx="4385976" cy="3484074"/>
          </a:xfrm>
          <a:prstGeom prst="rect">
            <a:avLst/>
          </a:prstGeom>
          <a:noFill/>
          <a:ln>
            <a:noFill/>
          </a:ln>
        </p:spPr>
      </p:pic>
      <p:sp>
        <p:nvSpPr>
          <p:cNvPr id="209" name="Shape 209"/>
          <p:cNvSpPr txBox="1"/>
          <p:nvPr/>
        </p:nvSpPr>
        <p:spPr>
          <a:xfrm>
            <a:off x="5048375" y="1961200"/>
            <a:ext cx="3182400" cy="1689900"/>
          </a:xfrm>
          <a:prstGeom prst="rect">
            <a:avLst/>
          </a:prstGeom>
          <a:noFill/>
          <a:ln>
            <a:noFill/>
          </a:ln>
        </p:spPr>
        <p:txBody>
          <a:bodyPr lIns="91425" tIns="91425" rIns="91425" bIns="91425" anchor="t" anchorCtr="0">
            <a:noAutofit/>
          </a:bodyPr>
          <a:lstStyle/>
          <a:p>
            <a:pPr lvl="0" rtl="0">
              <a:spcBef>
                <a:spcPts val="0"/>
              </a:spcBef>
              <a:buNone/>
            </a:pPr>
            <a:r>
              <a:rPr lang="en" sz="1600">
                <a:latin typeface="Times New Roman"/>
                <a:ea typeface="Times New Roman"/>
                <a:cs typeface="Times New Roman"/>
                <a:sym typeface="Times New Roman"/>
              </a:rPr>
              <a:t>...His identity disturbed my sense of order as I wrote, “For two semesters I’ve been fascinated with understanding Dr. Bach’s soul--why is he such a good teacher? What makes him such a good Christian (a person I respect), so understanding and non-judgmental… without the gospel of Christ I hold so dearly?”...</a:t>
            </a:r>
          </a:p>
        </p:txBody>
      </p:sp>
      <p:sp>
        <p:nvSpPr>
          <p:cNvPr id="210" name="Shape 210"/>
          <p:cNvSpPr/>
          <p:nvPr/>
        </p:nvSpPr>
        <p:spPr>
          <a:xfrm>
            <a:off x="5057150" y="1985850"/>
            <a:ext cx="3182400" cy="2405100"/>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rtl="0">
              <a:spcBef>
                <a:spcPts val="0"/>
              </a:spcBef>
              <a:buNone/>
            </a:pPr>
            <a:r>
              <a:rPr lang="en"/>
              <a:t>Story: “The Professor Who Hid a Secret”</a:t>
            </a:r>
          </a:p>
        </p:txBody>
      </p:sp>
      <p:pic>
        <p:nvPicPr>
          <p:cNvPr id="216" name="Shape 216"/>
          <p:cNvPicPr preferRelativeResize="0"/>
          <p:nvPr/>
        </p:nvPicPr>
        <p:blipFill rotWithShape="1">
          <a:blip r:embed="rId3">
            <a:alphaModFix/>
          </a:blip>
          <a:srcRect l="24689" t="26847" r="27424" b="5493"/>
          <a:stretch/>
        </p:blipFill>
        <p:spPr>
          <a:xfrm>
            <a:off x="199825" y="1610075"/>
            <a:ext cx="4385976" cy="3484074"/>
          </a:xfrm>
          <a:prstGeom prst="rect">
            <a:avLst/>
          </a:prstGeom>
          <a:noFill/>
          <a:ln>
            <a:noFill/>
          </a:ln>
        </p:spPr>
      </p:pic>
      <p:sp>
        <p:nvSpPr>
          <p:cNvPr id="217" name="Shape 217"/>
          <p:cNvSpPr txBox="1"/>
          <p:nvPr/>
        </p:nvSpPr>
        <p:spPr>
          <a:xfrm>
            <a:off x="5048375" y="1961200"/>
            <a:ext cx="3182400" cy="1689900"/>
          </a:xfrm>
          <a:prstGeom prst="rect">
            <a:avLst/>
          </a:prstGeom>
          <a:noFill/>
          <a:ln>
            <a:noFill/>
          </a:ln>
        </p:spPr>
        <p:txBody>
          <a:bodyPr lIns="91425" tIns="91425" rIns="91425" bIns="91425" anchor="t" anchorCtr="0">
            <a:noAutofit/>
          </a:bodyPr>
          <a:lstStyle/>
          <a:p>
            <a:pPr lvl="0" rtl="0">
              <a:spcBef>
                <a:spcPts val="0"/>
              </a:spcBef>
              <a:buNone/>
            </a:pPr>
            <a:r>
              <a:rPr lang="en" sz="1600">
                <a:latin typeface="Times New Roman"/>
                <a:ea typeface="Times New Roman"/>
                <a:cs typeface="Times New Roman"/>
                <a:sym typeface="Times New Roman"/>
              </a:rPr>
              <a:t>...As I have admitted the very argument I am making in this essay actually supports how I see myself as an academic--it argues that my, sometimes, confessionary and autobiographical academic work counts as much as the traditionally sounding objective academic work...</a:t>
            </a:r>
          </a:p>
        </p:txBody>
      </p:sp>
      <p:sp>
        <p:nvSpPr>
          <p:cNvPr id="218" name="Shape 218"/>
          <p:cNvSpPr/>
          <p:nvPr/>
        </p:nvSpPr>
        <p:spPr>
          <a:xfrm>
            <a:off x="5057150" y="1985850"/>
            <a:ext cx="3182400" cy="2146200"/>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i="1"/>
              <a:t>And now for something completely </a:t>
            </a:r>
          </a:p>
          <a:p>
            <a:pPr lvl="0" rtl="0">
              <a:spcBef>
                <a:spcPts val="0"/>
              </a:spcBef>
              <a:buNone/>
            </a:pPr>
            <a:r>
              <a:rPr lang="en" i="1"/>
              <a:t>different!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Shape 228"/>
          <p:cNvPicPr preferRelativeResize="0"/>
          <p:nvPr/>
        </p:nvPicPr>
        <p:blipFill rotWithShape="1">
          <a:blip r:embed="rId3">
            <a:alphaModFix/>
          </a:blip>
          <a:srcRect l="19599" t="21395" r="19702" b="8062"/>
          <a:stretch/>
        </p:blipFill>
        <p:spPr>
          <a:xfrm>
            <a:off x="575050" y="44125"/>
            <a:ext cx="7872688" cy="5143499"/>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Self Study: Week 3</a:t>
            </a:r>
          </a:p>
        </p:txBody>
      </p:sp>
      <p:pic>
        <p:nvPicPr>
          <p:cNvPr id="234" name="Shape 234"/>
          <p:cNvPicPr preferRelativeResize="0"/>
          <p:nvPr/>
        </p:nvPicPr>
        <p:blipFill rotWithShape="1">
          <a:blip r:embed="rId3">
            <a:alphaModFix/>
          </a:blip>
          <a:srcRect l="28705" t="21806" r="28400" b="8613"/>
          <a:stretch/>
        </p:blipFill>
        <p:spPr>
          <a:xfrm>
            <a:off x="34000" y="1122450"/>
            <a:ext cx="3922373" cy="3577000"/>
          </a:xfrm>
          <a:prstGeom prst="rect">
            <a:avLst/>
          </a:prstGeom>
          <a:noFill/>
          <a:ln>
            <a:noFill/>
          </a:ln>
        </p:spPr>
      </p:pic>
      <p:sp>
        <p:nvSpPr>
          <p:cNvPr id="235" name="Shape 235"/>
          <p:cNvSpPr txBox="1"/>
          <p:nvPr/>
        </p:nvSpPr>
        <p:spPr>
          <a:xfrm>
            <a:off x="4539100" y="1998200"/>
            <a:ext cx="4045800" cy="2208000"/>
          </a:xfrm>
          <a:prstGeom prst="rect">
            <a:avLst/>
          </a:prstGeom>
          <a:noFill/>
          <a:ln>
            <a:noFill/>
          </a:ln>
        </p:spPr>
        <p:txBody>
          <a:bodyPr lIns="91425" tIns="91425" rIns="91425" bIns="91425" anchor="t" anchorCtr="0">
            <a:noAutofit/>
          </a:bodyPr>
          <a:lstStyle/>
          <a:p>
            <a:pPr lvl="0">
              <a:spcBef>
                <a:spcPts val="0"/>
              </a:spcBef>
              <a:buNone/>
            </a:pPr>
            <a:r>
              <a:rPr lang="en" sz="1600">
                <a:latin typeface="Times New Roman"/>
                <a:ea typeface="Times New Roman"/>
                <a:cs typeface="Times New Roman"/>
                <a:sym typeface="Times New Roman"/>
              </a:rPr>
              <a:t>Discuss content and organization of self study. Review the student examples for content and organization. Have students map out or outline their own projects. Help facilitate their thinking about content and organization in ways that work for your teaching practice. </a:t>
            </a:r>
          </a:p>
        </p:txBody>
      </p:sp>
      <p:sp>
        <p:nvSpPr>
          <p:cNvPr id="236" name="Shape 236"/>
          <p:cNvSpPr/>
          <p:nvPr/>
        </p:nvSpPr>
        <p:spPr>
          <a:xfrm>
            <a:off x="4526775" y="2022875"/>
            <a:ext cx="4045800" cy="1652700"/>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237" name="Shape 237"/>
          <p:cNvCxnSpPr/>
          <p:nvPr/>
        </p:nvCxnSpPr>
        <p:spPr>
          <a:xfrm>
            <a:off x="135675" y="1504825"/>
            <a:ext cx="4403400" cy="530400"/>
          </a:xfrm>
          <a:prstGeom prst="straightConnector1">
            <a:avLst/>
          </a:prstGeom>
          <a:noFill/>
          <a:ln w="9525" cap="flat" cmpd="sng">
            <a:solidFill>
              <a:schemeClr val="dk2"/>
            </a:solidFill>
            <a:prstDash val="solid"/>
            <a:round/>
            <a:headEnd type="none" w="lg" len="lg"/>
            <a:tailEnd type="none" w="lg" len="lg"/>
          </a:ln>
        </p:spPr>
      </p:cxnSp>
      <p:cxnSp>
        <p:nvCxnSpPr>
          <p:cNvPr id="238" name="Shape 238"/>
          <p:cNvCxnSpPr/>
          <p:nvPr/>
        </p:nvCxnSpPr>
        <p:spPr>
          <a:xfrm>
            <a:off x="3651025" y="1776175"/>
            <a:ext cx="4933800" cy="234300"/>
          </a:xfrm>
          <a:prstGeom prst="straightConnector1">
            <a:avLst/>
          </a:prstGeom>
          <a:noFill/>
          <a:ln w="9525" cap="flat" cmpd="sng">
            <a:solidFill>
              <a:schemeClr val="dk2"/>
            </a:solidFill>
            <a:prstDash val="solid"/>
            <a:round/>
            <a:headEnd type="none" w="lg" len="lg"/>
            <a:tailEnd type="none" w="lg" len="lg"/>
          </a:ln>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Shape 78"/>
          <p:cNvPicPr preferRelativeResize="0"/>
          <p:nvPr/>
        </p:nvPicPr>
        <p:blipFill>
          <a:blip r:embed="rId3">
            <a:alphaModFix/>
          </a:blip>
          <a:stretch>
            <a:fillRect/>
          </a:stretch>
        </p:blipFill>
        <p:spPr>
          <a:xfrm>
            <a:off x="3751925" y="1308750"/>
            <a:ext cx="983336" cy="1306624"/>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2400250" y="575950"/>
            <a:ext cx="6974100" cy="635400"/>
          </a:xfrm>
          <a:prstGeom prst="rect">
            <a:avLst/>
          </a:prstGeom>
        </p:spPr>
        <p:txBody>
          <a:bodyPr lIns="91425" tIns="91425" rIns="91425" bIns="91425" anchor="t" anchorCtr="0">
            <a:noAutofit/>
          </a:bodyPr>
          <a:lstStyle/>
          <a:p>
            <a:pPr lvl="0">
              <a:spcBef>
                <a:spcPts val="0"/>
              </a:spcBef>
              <a:buNone/>
            </a:pPr>
            <a:r>
              <a:rPr lang="en"/>
              <a:t>Narrative Unit: Week 3 Genre Study</a:t>
            </a:r>
          </a:p>
        </p:txBody>
      </p:sp>
      <p:pic>
        <p:nvPicPr>
          <p:cNvPr id="244" name="Shape 244"/>
          <p:cNvPicPr preferRelativeResize="0"/>
          <p:nvPr/>
        </p:nvPicPr>
        <p:blipFill rotWithShape="1">
          <a:blip r:embed="rId3">
            <a:alphaModFix/>
          </a:blip>
          <a:srcRect l="5254" t="21326" r="4623" b="7655"/>
          <a:stretch/>
        </p:blipFill>
        <p:spPr>
          <a:xfrm>
            <a:off x="481050" y="1250174"/>
            <a:ext cx="8240801" cy="3651025"/>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2400250" y="575950"/>
            <a:ext cx="6974100" cy="635400"/>
          </a:xfrm>
          <a:prstGeom prst="rect">
            <a:avLst/>
          </a:prstGeom>
        </p:spPr>
        <p:txBody>
          <a:bodyPr lIns="91425" tIns="91425" rIns="91425" bIns="91425" anchor="t" anchorCtr="0">
            <a:noAutofit/>
          </a:bodyPr>
          <a:lstStyle/>
          <a:p>
            <a:pPr lvl="0" rtl="0">
              <a:spcBef>
                <a:spcPts val="0"/>
              </a:spcBef>
              <a:buNone/>
            </a:pPr>
            <a:r>
              <a:rPr lang="en"/>
              <a:t>Narrative Unit: Week 3 Genre Study</a:t>
            </a:r>
          </a:p>
        </p:txBody>
      </p:sp>
      <p:pic>
        <p:nvPicPr>
          <p:cNvPr id="250" name="Shape 250"/>
          <p:cNvPicPr preferRelativeResize="0"/>
          <p:nvPr/>
        </p:nvPicPr>
        <p:blipFill rotWithShape="1">
          <a:blip r:embed="rId3">
            <a:alphaModFix/>
          </a:blip>
          <a:srcRect l="21852" t="27088" r="41860" b="5494"/>
          <a:stretch/>
        </p:blipFill>
        <p:spPr>
          <a:xfrm>
            <a:off x="245600" y="1165199"/>
            <a:ext cx="3317976" cy="3465999"/>
          </a:xfrm>
          <a:prstGeom prst="rect">
            <a:avLst/>
          </a:prstGeom>
          <a:noFill/>
          <a:ln>
            <a:noFill/>
          </a:ln>
        </p:spPr>
      </p:pic>
      <p:sp>
        <p:nvSpPr>
          <p:cNvPr id="251" name="Shape 251"/>
          <p:cNvSpPr txBox="1"/>
          <p:nvPr/>
        </p:nvSpPr>
        <p:spPr>
          <a:xfrm>
            <a:off x="3695150" y="1411900"/>
            <a:ext cx="3890700" cy="1418400"/>
          </a:xfrm>
          <a:prstGeom prst="rect">
            <a:avLst/>
          </a:prstGeom>
          <a:noFill/>
          <a:ln>
            <a:noFill/>
          </a:ln>
        </p:spPr>
        <p:txBody>
          <a:bodyPr lIns="91425" tIns="91425" rIns="91425" bIns="91425" anchor="t" anchorCtr="0">
            <a:noAutofit/>
          </a:bodyPr>
          <a:lstStyle/>
          <a:p>
            <a:pPr lvl="0" rtl="0">
              <a:lnSpc>
                <a:spcPct val="115000"/>
              </a:lnSpc>
              <a:spcBef>
                <a:spcPts val="0"/>
              </a:spcBef>
              <a:spcAft>
                <a:spcPts val="1000"/>
              </a:spcAft>
              <a:buClr>
                <a:schemeClr val="dk2"/>
              </a:buClr>
              <a:buFont typeface="Arial"/>
              <a:buNone/>
            </a:pPr>
            <a:r>
              <a:rPr lang="en">
                <a:solidFill>
                  <a:srgbClr val="333333"/>
                </a:solidFill>
                <a:highlight>
                  <a:srgbClr val="FFFFFF"/>
                </a:highlight>
                <a:latin typeface="Times New Roman"/>
                <a:ea typeface="Times New Roman"/>
                <a:cs typeface="Times New Roman"/>
                <a:sym typeface="Times New Roman"/>
              </a:rPr>
              <a:t>So it is ironic indeed that I now embark on a story about my teaching in order to make a somewhat academic argument for a particular way of seeing and using stories in the writing classroom.</a:t>
            </a:r>
          </a:p>
        </p:txBody>
      </p:sp>
      <p:sp>
        <p:nvSpPr>
          <p:cNvPr id="252" name="Shape 252"/>
          <p:cNvSpPr txBox="1"/>
          <p:nvPr/>
        </p:nvSpPr>
        <p:spPr>
          <a:xfrm>
            <a:off x="4045725" y="2830375"/>
            <a:ext cx="4489800" cy="1689900"/>
          </a:xfrm>
          <a:prstGeom prst="rect">
            <a:avLst/>
          </a:prstGeom>
          <a:noFill/>
          <a:ln>
            <a:noFill/>
          </a:ln>
        </p:spPr>
        <p:txBody>
          <a:bodyPr lIns="91425" tIns="91425" rIns="91425" bIns="91425" anchor="t" anchorCtr="0">
            <a:noAutofit/>
          </a:bodyPr>
          <a:lstStyle/>
          <a:p>
            <a:pPr lvl="0" rtl="0">
              <a:lnSpc>
                <a:spcPct val="115000"/>
              </a:lnSpc>
              <a:spcBef>
                <a:spcPts val="0"/>
              </a:spcBef>
              <a:spcAft>
                <a:spcPts val="1000"/>
              </a:spcAft>
              <a:buClr>
                <a:schemeClr val="dk2"/>
              </a:buClr>
              <a:buFont typeface="Arial"/>
              <a:buNone/>
            </a:pPr>
            <a:r>
              <a:rPr lang="en">
                <a:solidFill>
                  <a:srgbClr val="333333"/>
                </a:solidFill>
                <a:highlight>
                  <a:srgbClr val="FFFFFF"/>
                </a:highlight>
                <a:latin typeface="Times New Roman"/>
                <a:ea typeface="Times New Roman"/>
                <a:cs typeface="Times New Roman"/>
                <a:sym typeface="Times New Roman"/>
              </a:rPr>
              <a:t>Monisha Pasupathi, a professor of developmental psychology at the University of Utah, suggests “What really matters isn’t so much whether it’s true in the forensic sense, in the legal sense,” instead “What really matters is whether people are making something meaningful and coherent out of what happened” (qtd in Heritage Day: The Importance of Life Stories).</a:t>
            </a:r>
          </a:p>
        </p:txBody>
      </p:sp>
      <p:sp>
        <p:nvSpPr>
          <p:cNvPr id="253" name="Shape 253"/>
          <p:cNvSpPr/>
          <p:nvPr/>
        </p:nvSpPr>
        <p:spPr>
          <a:xfrm>
            <a:off x="3688575" y="1454050"/>
            <a:ext cx="4026300" cy="1052700"/>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4" name="Shape 254"/>
          <p:cNvSpPr/>
          <p:nvPr/>
        </p:nvSpPr>
        <p:spPr>
          <a:xfrm>
            <a:off x="4058050" y="2836950"/>
            <a:ext cx="4477500" cy="1875000"/>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255" name="Shape 255"/>
          <p:cNvCxnSpPr/>
          <p:nvPr/>
        </p:nvCxnSpPr>
        <p:spPr>
          <a:xfrm rot="10800000" flipH="1">
            <a:off x="2590250" y="1443150"/>
            <a:ext cx="1134900" cy="863400"/>
          </a:xfrm>
          <a:prstGeom prst="straightConnector1">
            <a:avLst/>
          </a:prstGeom>
          <a:noFill/>
          <a:ln w="9525" cap="flat" cmpd="sng">
            <a:solidFill>
              <a:schemeClr val="dk2"/>
            </a:solidFill>
            <a:prstDash val="solid"/>
            <a:round/>
            <a:headEnd type="none" w="lg" len="lg"/>
            <a:tailEnd type="none" w="lg" len="lg"/>
          </a:ln>
        </p:spPr>
      </p:cxnSp>
      <p:cxnSp>
        <p:nvCxnSpPr>
          <p:cNvPr id="256" name="Shape 256"/>
          <p:cNvCxnSpPr/>
          <p:nvPr/>
        </p:nvCxnSpPr>
        <p:spPr>
          <a:xfrm rot="10800000" flipH="1">
            <a:off x="2516250" y="2491675"/>
            <a:ext cx="1196400" cy="36900"/>
          </a:xfrm>
          <a:prstGeom prst="straightConnector1">
            <a:avLst/>
          </a:prstGeom>
          <a:noFill/>
          <a:ln w="9525" cap="flat" cmpd="sng">
            <a:solidFill>
              <a:schemeClr val="dk2"/>
            </a:solidFill>
            <a:prstDash val="solid"/>
            <a:round/>
            <a:headEnd type="none" w="lg" len="lg"/>
            <a:tailEnd type="none" w="lg" len="lg"/>
          </a:ln>
        </p:spPr>
      </p:cxnSp>
      <p:cxnSp>
        <p:nvCxnSpPr>
          <p:cNvPr id="257" name="Shape 257"/>
          <p:cNvCxnSpPr>
            <a:stCxn id="250" idx="2"/>
          </p:cNvCxnSpPr>
          <p:nvPr/>
        </p:nvCxnSpPr>
        <p:spPr>
          <a:xfrm rot="10800000" flipH="1">
            <a:off x="1904588" y="2836899"/>
            <a:ext cx="2165700" cy="1794300"/>
          </a:xfrm>
          <a:prstGeom prst="straightConnector1">
            <a:avLst/>
          </a:prstGeom>
          <a:noFill/>
          <a:ln w="9525" cap="flat" cmpd="sng">
            <a:solidFill>
              <a:schemeClr val="dk2"/>
            </a:solidFill>
            <a:prstDash val="solid"/>
            <a:round/>
            <a:headEnd type="none" w="lg" len="lg"/>
            <a:tailEnd type="none" w="lg" len="lg"/>
          </a:ln>
        </p:spPr>
      </p:cxnSp>
      <p:cxnSp>
        <p:nvCxnSpPr>
          <p:cNvPr id="258" name="Shape 258"/>
          <p:cNvCxnSpPr>
            <a:stCxn id="250" idx="2"/>
          </p:cNvCxnSpPr>
          <p:nvPr/>
        </p:nvCxnSpPr>
        <p:spPr>
          <a:xfrm>
            <a:off x="1904588" y="4631199"/>
            <a:ext cx="2165700" cy="93000"/>
          </a:xfrm>
          <a:prstGeom prst="straightConnector1">
            <a:avLst/>
          </a:prstGeom>
          <a:noFill/>
          <a:ln w="9525" cap="flat" cmpd="sng">
            <a:solidFill>
              <a:schemeClr val="dk2"/>
            </a:solidFill>
            <a:prstDash val="solid"/>
            <a:round/>
            <a:headEnd type="none" w="lg" len="lg"/>
            <a:tailEnd type="none" w="lg" len="lg"/>
          </a:ln>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Shape 263"/>
          <p:cNvPicPr preferRelativeResize="0"/>
          <p:nvPr/>
        </p:nvPicPr>
        <p:blipFill rotWithShape="1">
          <a:blip r:embed="rId3">
            <a:alphaModFix/>
          </a:blip>
          <a:srcRect l="19692" r="21628" b="-2259"/>
          <a:stretch/>
        </p:blipFill>
        <p:spPr>
          <a:xfrm>
            <a:off x="3375" y="961275"/>
            <a:ext cx="3727226" cy="3651849"/>
          </a:xfrm>
          <a:prstGeom prst="rect">
            <a:avLst/>
          </a:prstGeom>
          <a:noFill/>
          <a:ln>
            <a:noFill/>
          </a:ln>
        </p:spPr>
      </p:pic>
      <p:sp>
        <p:nvSpPr>
          <p:cNvPr id="264" name="Shape 264"/>
          <p:cNvSpPr txBox="1">
            <a:spLocks noGrp="1"/>
          </p:cNvSpPr>
          <p:nvPr>
            <p:ph type="title"/>
          </p:nvPr>
        </p:nvSpPr>
        <p:spPr>
          <a:xfrm>
            <a:off x="2400250" y="575950"/>
            <a:ext cx="6974100" cy="635400"/>
          </a:xfrm>
          <a:prstGeom prst="rect">
            <a:avLst/>
          </a:prstGeom>
        </p:spPr>
        <p:txBody>
          <a:bodyPr lIns="91425" tIns="91425" rIns="91425" bIns="91425" anchor="t" anchorCtr="0">
            <a:noAutofit/>
          </a:bodyPr>
          <a:lstStyle/>
          <a:p>
            <a:pPr lvl="0" rtl="0">
              <a:spcBef>
                <a:spcPts val="0"/>
              </a:spcBef>
              <a:buNone/>
            </a:pPr>
            <a:r>
              <a:rPr lang="en"/>
              <a:t>Narrative Unit: Week 3 Genre Study</a:t>
            </a:r>
          </a:p>
        </p:txBody>
      </p:sp>
      <p:sp>
        <p:nvSpPr>
          <p:cNvPr id="265" name="Shape 265"/>
          <p:cNvSpPr txBox="1"/>
          <p:nvPr/>
        </p:nvSpPr>
        <p:spPr>
          <a:xfrm>
            <a:off x="3950625" y="1177525"/>
            <a:ext cx="4539000" cy="19611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2"/>
              </a:buClr>
              <a:buFont typeface="Arial"/>
              <a:buNone/>
            </a:pPr>
            <a:r>
              <a:rPr lang="en">
                <a:solidFill>
                  <a:schemeClr val="dk2"/>
                </a:solidFill>
                <a:latin typeface="Times New Roman"/>
                <a:ea typeface="Times New Roman"/>
                <a:cs typeface="Times New Roman"/>
                <a:sym typeface="Times New Roman"/>
              </a:rPr>
              <a:t>According to Susanne Kinnebrock and Helena Bilandzik, both professors of Communication Studies, “The distinction of fact and fiction… seems next to irrelevant for story experience and effects on the audience… people learn just as much about their actual world from fictional stories as from factual stories.”</a:t>
            </a:r>
          </a:p>
        </p:txBody>
      </p:sp>
      <p:sp>
        <p:nvSpPr>
          <p:cNvPr id="266" name="Shape 266"/>
          <p:cNvSpPr txBox="1"/>
          <p:nvPr/>
        </p:nvSpPr>
        <p:spPr>
          <a:xfrm>
            <a:off x="4329425" y="3015375"/>
            <a:ext cx="4428000" cy="14925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2"/>
              </a:buClr>
              <a:buFont typeface="Arial"/>
              <a:buNone/>
            </a:pPr>
            <a:r>
              <a:rPr lang="en">
                <a:solidFill>
                  <a:schemeClr val="dk2"/>
                </a:solidFill>
                <a:latin typeface="Times New Roman"/>
                <a:ea typeface="Times New Roman"/>
                <a:cs typeface="Times New Roman"/>
                <a:sym typeface="Times New Roman"/>
              </a:rPr>
              <a:t>In the last decade, research has shown that mirror neurons—neurons that fire both when an animal acts and witnesses an action—respond to fiction. Thus, </a:t>
            </a:r>
            <a:r>
              <a:rPr lang="en" u="sng">
                <a:solidFill>
                  <a:srgbClr val="1155CC"/>
                </a:solidFill>
                <a:latin typeface="Times New Roman"/>
                <a:ea typeface="Times New Roman"/>
                <a:cs typeface="Times New Roman"/>
                <a:sym typeface="Times New Roman"/>
                <a:hlinkClick r:id="rId4"/>
              </a:rPr>
              <a:t>in the brain’s terms, reading a fictional action can be as real as performing that action in real life</a:t>
            </a:r>
            <a:r>
              <a:rPr lang="en">
                <a:solidFill>
                  <a:schemeClr val="dk2"/>
                </a:solidFill>
                <a:latin typeface="Times New Roman"/>
                <a:ea typeface="Times New Roman"/>
                <a:cs typeface="Times New Roman"/>
                <a:sym typeface="Times New Roman"/>
              </a:rPr>
              <a:t>.</a:t>
            </a:r>
            <a:r>
              <a:rPr lang="en">
                <a:solidFill>
                  <a:schemeClr val="dk2"/>
                </a:solidFill>
                <a:latin typeface="Times New Roman"/>
                <a:ea typeface="Times New Roman"/>
                <a:cs typeface="Times New Roman"/>
                <a:sym typeface="Times New Roman"/>
                <a:hlinkClick r:id="rId4"/>
              </a:rPr>
              <a:t> </a:t>
            </a:r>
          </a:p>
        </p:txBody>
      </p:sp>
      <p:sp>
        <p:nvSpPr>
          <p:cNvPr id="267" name="Shape 267"/>
          <p:cNvSpPr/>
          <p:nvPr/>
        </p:nvSpPr>
        <p:spPr>
          <a:xfrm>
            <a:off x="3984050" y="1270450"/>
            <a:ext cx="4428000" cy="1492500"/>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8" name="Shape 268"/>
          <p:cNvSpPr/>
          <p:nvPr/>
        </p:nvSpPr>
        <p:spPr>
          <a:xfrm>
            <a:off x="4378750" y="3058975"/>
            <a:ext cx="4193700" cy="1332000"/>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269" name="Shape 269"/>
          <p:cNvCxnSpPr/>
          <p:nvPr/>
        </p:nvCxnSpPr>
        <p:spPr>
          <a:xfrm rot="10800000" flipH="1">
            <a:off x="2466900" y="1282925"/>
            <a:ext cx="1529400" cy="2084400"/>
          </a:xfrm>
          <a:prstGeom prst="straightConnector1">
            <a:avLst/>
          </a:prstGeom>
          <a:noFill/>
          <a:ln w="9525" cap="flat" cmpd="sng">
            <a:solidFill>
              <a:schemeClr val="dk2"/>
            </a:solidFill>
            <a:prstDash val="solid"/>
            <a:round/>
            <a:headEnd type="none" w="lg" len="lg"/>
            <a:tailEnd type="none" w="lg" len="lg"/>
          </a:ln>
        </p:spPr>
      </p:cxnSp>
      <p:cxnSp>
        <p:nvCxnSpPr>
          <p:cNvPr id="270" name="Shape 270"/>
          <p:cNvCxnSpPr/>
          <p:nvPr/>
        </p:nvCxnSpPr>
        <p:spPr>
          <a:xfrm rot="10800000" flipH="1">
            <a:off x="3638675" y="2775150"/>
            <a:ext cx="345300" cy="925200"/>
          </a:xfrm>
          <a:prstGeom prst="straightConnector1">
            <a:avLst/>
          </a:prstGeom>
          <a:noFill/>
          <a:ln w="9525" cap="flat" cmpd="sng">
            <a:solidFill>
              <a:schemeClr val="dk2"/>
            </a:solidFill>
            <a:prstDash val="solid"/>
            <a:round/>
            <a:headEnd type="none" w="lg" len="lg"/>
            <a:tailEnd type="none" w="lg" len="lg"/>
          </a:ln>
        </p:spPr>
      </p:cxnSp>
      <p:cxnSp>
        <p:nvCxnSpPr>
          <p:cNvPr id="271" name="Shape 271"/>
          <p:cNvCxnSpPr>
            <a:stCxn id="263" idx="2"/>
          </p:cNvCxnSpPr>
          <p:nvPr/>
        </p:nvCxnSpPr>
        <p:spPr>
          <a:xfrm rot="10800000" flipH="1">
            <a:off x="1866988" y="3071424"/>
            <a:ext cx="2524200" cy="1541700"/>
          </a:xfrm>
          <a:prstGeom prst="straightConnector1">
            <a:avLst/>
          </a:prstGeom>
          <a:noFill/>
          <a:ln w="9525" cap="flat" cmpd="sng">
            <a:solidFill>
              <a:schemeClr val="dk2"/>
            </a:solidFill>
            <a:prstDash val="solid"/>
            <a:round/>
            <a:headEnd type="none" w="lg" len="lg"/>
            <a:tailEnd type="none" w="lg" len="lg"/>
          </a:ln>
        </p:spPr>
      </p:cxnSp>
      <p:cxnSp>
        <p:nvCxnSpPr>
          <p:cNvPr id="272" name="Shape 272"/>
          <p:cNvCxnSpPr>
            <a:stCxn id="263" idx="2"/>
          </p:cNvCxnSpPr>
          <p:nvPr/>
        </p:nvCxnSpPr>
        <p:spPr>
          <a:xfrm rot="10800000" flipH="1">
            <a:off x="1866988" y="4378824"/>
            <a:ext cx="2524200" cy="234300"/>
          </a:xfrm>
          <a:prstGeom prst="straightConnector1">
            <a:avLst/>
          </a:prstGeom>
          <a:noFill/>
          <a:ln w="9525" cap="flat" cmpd="sng">
            <a:solidFill>
              <a:schemeClr val="dk2"/>
            </a:solidFill>
            <a:prstDash val="solid"/>
            <a:round/>
            <a:headEnd type="none" w="lg" len="lg"/>
            <a:tailEnd type="none" w="lg" len="lg"/>
          </a:ln>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Shape 277"/>
          <p:cNvPicPr preferRelativeResize="0"/>
          <p:nvPr/>
        </p:nvPicPr>
        <p:blipFill rotWithShape="1">
          <a:blip r:embed="rId3">
            <a:alphaModFix/>
          </a:blip>
          <a:srcRect l="18564" t="21961" r="21139" b="17336"/>
          <a:stretch/>
        </p:blipFill>
        <p:spPr>
          <a:xfrm>
            <a:off x="21374" y="978000"/>
            <a:ext cx="3791923" cy="2146199"/>
          </a:xfrm>
          <a:prstGeom prst="rect">
            <a:avLst/>
          </a:prstGeom>
          <a:noFill/>
          <a:ln>
            <a:noFill/>
          </a:ln>
        </p:spPr>
      </p:pic>
      <p:pic>
        <p:nvPicPr>
          <p:cNvPr id="278" name="Shape 278"/>
          <p:cNvPicPr preferRelativeResize="0"/>
          <p:nvPr/>
        </p:nvPicPr>
        <p:blipFill rotWithShape="1">
          <a:blip r:embed="rId4">
            <a:alphaModFix/>
          </a:blip>
          <a:srcRect l="19961" t="23533" r="20414" b="30928"/>
          <a:stretch/>
        </p:blipFill>
        <p:spPr>
          <a:xfrm rot="-986477">
            <a:off x="868099" y="2498349"/>
            <a:ext cx="4674800" cy="2007326"/>
          </a:xfrm>
          <a:prstGeom prst="rect">
            <a:avLst/>
          </a:prstGeom>
          <a:noFill/>
          <a:ln>
            <a:noFill/>
          </a:ln>
        </p:spPr>
      </p:pic>
      <p:sp>
        <p:nvSpPr>
          <p:cNvPr id="279" name="Shape 279"/>
          <p:cNvSpPr txBox="1">
            <a:spLocks noGrp="1"/>
          </p:cNvSpPr>
          <p:nvPr>
            <p:ph type="title"/>
          </p:nvPr>
        </p:nvSpPr>
        <p:spPr>
          <a:xfrm>
            <a:off x="2400250" y="575950"/>
            <a:ext cx="6974100" cy="635400"/>
          </a:xfrm>
          <a:prstGeom prst="rect">
            <a:avLst/>
          </a:prstGeom>
        </p:spPr>
        <p:txBody>
          <a:bodyPr lIns="91425" tIns="91425" rIns="91425" bIns="91425" anchor="t" anchorCtr="0">
            <a:noAutofit/>
          </a:bodyPr>
          <a:lstStyle/>
          <a:p>
            <a:pPr lvl="0" rtl="0">
              <a:spcBef>
                <a:spcPts val="0"/>
              </a:spcBef>
              <a:buNone/>
            </a:pPr>
            <a:r>
              <a:rPr lang="en"/>
              <a:t>Narrative Unit: Week 3 Genre Study</a:t>
            </a:r>
          </a:p>
        </p:txBody>
      </p:sp>
      <p:sp>
        <p:nvSpPr>
          <p:cNvPr id="280" name="Shape 280"/>
          <p:cNvSpPr txBox="1"/>
          <p:nvPr/>
        </p:nvSpPr>
        <p:spPr>
          <a:xfrm>
            <a:off x="4975200" y="1255925"/>
            <a:ext cx="3971700" cy="1381500"/>
          </a:xfrm>
          <a:prstGeom prst="rect">
            <a:avLst/>
          </a:prstGeom>
          <a:noFill/>
          <a:ln>
            <a:noFill/>
          </a:ln>
        </p:spPr>
        <p:txBody>
          <a:bodyPr lIns="91425" tIns="91425" rIns="91425" bIns="91425" anchor="t" anchorCtr="0">
            <a:noAutofit/>
          </a:bodyPr>
          <a:lstStyle/>
          <a:p>
            <a:pPr marL="698500" lvl="0" indent="-317500" rtl="0">
              <a:lnSpc>
                <a:spcPct val="115000"/>
              </a:lnSpc>
              <a:spcBef>
                <a:spcPts val="0"/>
              </a:spcBef>
              <a:spcAft>
                <a:spcPts val="500"/>
              </a:spcAft>
              <a:buClr>
                <a:srgbClr val="2D3B45"/>
              </a:buClr>
              <a:buFont typeface="Times New Roman"/>
            </a:pPr>
            <a:r>
              <a:rPr lang="en">
                <a:solidFill>
                  <a:srgbClr val="2D3B45"/>
                </a:solidFill>
                <a:highlight>
                  <a:srgbClr val="FFFFFF"/>
                </a:highlight>
                <a:latin typeface="Times New Roman"/>
                <a:ea typeface="Times New Roman"/>
                <a:cs typeface="Times New Roman"/>
                <a:sym typeface="Times New Roman"/>
              </a:rPr>
              <a:t>What do you see as unique about the narrative genre you've chosen? Why is it important that stories in this genre be told?</a:t>
            </a:r>
          </a:p>
          <a:p>
            <a:pPr lvl="0" rtl="0">
              <a:lnSpc>
                <a:spcPct val="115000"/>
              </a:lnSpc>
              <a:spcBef>
                <a:spcPts val="0"/>
              </a:spcBef>
              <a:spcAft>
                <a:spcPts val="500"/>
              </a:spcAft>
              <a:buNone/>
            </a:pPr>
            <a:endParaRPr>
              <a:solidFill>
                <a:srgbClr val="2D3B45"/>
              </a:solidFill>
              <a:highlight>
                <a:srgbClr val="FFFFFF"/>
              </a:highlight>
              <a:latin typeface="Times New Roman"/>
              <a:ea typeface="Times New Roman"/>
              <a:cs typeface="Times New Roman"/>
              <a:sym typeface="Times New Roman"/>
            </a:endParaRPr>
          </a:p>
          <a:p>
            <a:pPr marL="698500" lvl="0" indent="-317500" rtl="0">
              <a:lnSpc>
                <a:spcPct val="115000"/>
              </a:lnSpc>
              <a:spcBef>
                <a:spcPts val="0"/>
              </a:spcBef>
              <a:spcAft>
                <a:spcPts val="500"/>
              </a:spcAft>
              <a:buClr>
                <a:srgbClr val="2D3B45"/>
              </a:buClr>
              <a:buFont typeface="Times New Roman"/>
            </a:pPr>
            <a:r>
              <a:rPr lang="en">
                <a:solidFill>
                  <a:srgbClr val="2D3B45"/>
                </a:solidFill>
                <a:highlight>
                  <a:srgbClr val="FFFFFF"/>
                </a:highlight>
                <a:latin typeface="Times New Roman"/>
                <a:ea typeface="Times New Roman"/>
                <a:cs typeface="Times New Roman"/>
                <a:sym typeface="Times New Roman"/>
              </a:rPr>
              <a:t>Given all you've learned about your genre, what do you think most recommends your Flash Narrative concept? What will a reader take away from the experience of reading it? What will the reward be? What will interest them so powerfully they cannot put the story down?</a:t>
            </a:r>
          </a:p>
          <a:p>
            <a:pPr lvl="0">
              <a:spcBef>
                <a:spcPts val="0"/>
              </a:spcBef>
              <a:buNone/>
            </a:pPr>
            <a:endParaRPr>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2400250" y="575950"/>
            <a:ext cx="6974100" cy="635400"/>
          </a:xfrm>
          <a:prstGeom prst="rect">
            <a:avLst/>
          </a:prstGeom>
        </p:spPr>
        <p:txBody>
          <a:bodyPr lIns="91425" tIns="91425" rIns="91425" bIns="91425" anchor="t" anchorCtr="0">
            <a:noAutofit/>
          </a:bodyPr>
          <a:lstStyle/>
          <a:p>
            <a:pPr lvl="0" rtl="0">
              <a:spcBef>
                <a:spcPts val="0"/>
              </a:spcBef>
              <a:buNone/>
            </a:pPr>
            <a:r>
              <a:rPr lang="en"/>
              <a:t>Narrative Unit: Week 3 Genre Study</a:t>
            </a:r>
          </a:p>
        </p:txBody>
      </p:sp>
      <p:pic>
        <p:nvPicPr>
          <p:cNvPr id="286" name="Shape 286"/>
          <p:cNvPicPr preferRelativeResize="0"/>
          <p:nvPr/>
        </p:nvPicPr>
        <p:blipFill rotWithShape="1">
          <a:blip r:embed="rId3">
            <a:alphaModFix/>
          </a:blip>
          <a:srcRect l="20233" t="14131" r="22169" b="16288"/>
          <a:stretch/>
        </p:blipFill>
        <p:spPr>
          <a:xfrm>
            <a:off x="21375" y="1261124"/>
            <a:ext cx="4742198" cy="3220700"/>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2400250" y="575950"/>
            <a:ext cx="6974100" cy="635400"/>
          </a:xfrm>
          <a:prstGeom prst="rect">
            <a:avLst/>
          </a:prstGeom>
        </p:spPr>
        <p:txBody>
          <a:bodyPr lIns="91425" tIns="91425" rIns="91425" bIns="91425" anchor="t" anchorCtr="0">
            <a:noAutofit/>
          </a:bodyPr>
          <a:lstStyle/>
          <a:p>
            <a:pPr lvl="0" rtl="0">
              <a:spcBef>
                <a:spcPts val="0"/>
              </a:spcBef>
              <a:buNone/>
            </a:pPr>
            <a:r>
              <a:rPr lang="en"/>
              <a:t>Narrative Unit: Week 3 Genre Study</a:t>
            </a:r>
          </a:p>
        </p:txBody>
      </p:sp>
      <p:pic>
        <p:nvPicPr>
          <p:cNvPr id="292" name="Shape 292"/>
          <p:cNvPicPr preferRelativeResize="0"/>
          <p:nvPr/>
        </p:nvPicPr>
        <p:blipFill rotWithShape="1">
          <a:blip r:embed="rId3">
            <a:alphaModFix/>
          </a:blip>
          <a:srcRect l="20233" t="14131" r="22169" b="16288"/>
          <a:stretch/>
        </p:blipFill>
        <p:spPr>
          <a:xfrm>
            <a:off x="21375" y="1261124"/>
            <a:ext cx="4742198" cy="3220700"/>
          </a:xfrm>
          <a:prstGeom prst="rect">
            <a:avLst/>
          </a:prstGeom>
          <a:noFill/>
          <a:ln>
            <a:noFill/>
          </a:ln>
        </p:spPr>
      </p:pic>
      <p:sp>
        <p:nvSpPr>
          <p:cNvPr id="293" name="Shape 293"/>
          <p:cNvSpPr txBox="1"/>
          <p:nvPr/>
        </p:nvSpPr>
        <p:spPr>
          <a:xfrm>
            <a:off x="5094150" y="1591150"/>
            <a:ext cx="3737400" cy="3108300"/>
          </a:xfrm>
          <a:prstGeom prst="rect">
            <a:avLst/>
          </a:prstGeom>
          <a:noFill/>
          <a:ln>
            <a:noFill/>
          </a:ln>
        </p:spPr>
        <p:txBody>
          <a:bodyPr lIns="91425" tIns="91425" rIns="91425" bIns="91425" anchor="t" anchorCtr="0">
            <a:noAutofit/>
          </a:bodyPr>
          <a:lstStyle/>
          <a:p>
            <a:pPr lvl="0" rtl="0">
              <a:spcBef>
                <a:spcPts val="0"/>
              </a:spcBef>
              <a:buNone/>
            </a:pPr>
            <a:r>
              <a:rPr lang="en">
                <a:solidFill>
                  <a:schemeClr val="dk2"/>
                </a:solidFill>
                <a:latin typeface="Times New Roman"/>
                <a:ea typeface="Times New Roman"/>
                <a:cs typeface="Times New Roman"/>
                <a:sym typeface="Times New Roman"/>
              </a:rPr>
              <a:t>“The connection I can make between stories I've encountered this week, and with what I've learned in school about narrative, is what normal healthy adults have in common. </a:t>
            </a:r>
            <a:r>
              <a:rPr lang="en" b="1">
                <a:solidFill>
                  <a:schemeClr val="dk2"/>
                </a:solidFill>
                <a:latin typeface="Times New Roman"/>
                <a:ea typeface="Times New Roman"/>
                <a:cs typeface="Times New Roman"/>
                <a:sym typeface="Times New Roman"/>
              </a:rPr>
              <a:t>That they can all produce a life story</a:t>
            </a:r>
            <a:r>
              <a:rPr lang="en">
                <a:solidFill>
                  <a:schemeClr val="dk2"/>
                </a:solidFill>
                <a:latin typeface="Times New Roman"/>
                <a:ea typeface="Times New Roman"/>
                <a:cs typeface="Times New Roman"/>
                <a:sym typeface="Times New Roman"/>
              </a:rPr>
              <a:t>. </a:t>
            </a:r>
            <a:r>
              <a:rPr lang="en" b="1">
                <a:solidFill>
                  <a:schemeClr val="dk2"/>
                </a:solidFill>
                <a:latin typeface="Times New Roman"/>
                <a:ea typeface="Times New Roman"/>
                <a:cs typeface="Times New Roman"/>
                <a:sym typeface="Times New Roman"/>
              </a:rPr>
              <a:t>They can all put one together.</a:t>
            </a:r>
            <a:r>
              <a:rPr lang="en">
                <a:solidFill>
                  <a:schemeClr val="dk2"/>
                </a:solidFill>
                <a:latin typeface="Times New Roman"/>
                <a:ea typeface="Times New Roman"/>
                <a:cs typeface="Times New Roman"/>
                <a:sym typeface="Times New Roman"/>
              </a:rPr>
              <a:t> </a:t>
            </a:r>
            <a:r>
              <a:rPr lang="en" b="1">
                <a:solidFill>
                  <a:schemeClr val="dk2"/>
                </a:solidFill>
                <a:latin typeface="Times New Roman"/>
                <a:ea typeface="Times New Roman"/>
                <a:cs typeface="Times New Roman"/>
                <a:sym typeface="Times New Roman"/>
              </a:rPr>
              <a:t>In order to have human connections, we all have to tell little pieces of our story</a:t>
            </a:r>
            <a:r>
              <a:rPr lang="en">
                <a:solidFill>
                  <a:schemeClr val="dk2"/>
                </a:solidFill>
                <a:latin typeface="Times New Roman"/>
                <a:ea typeface="Times New Roman"/>
                <a:cs typeface="Times New Roman"/>
                <a:sym typeface="Times New Roman"/>
              </a:rPr>
              <a:t>. And so it’s hard to be a human being and have relationships without having some version of a life story floating around.”  </a:t>
            </a:r>
          </a:p>
          <a:p>
            <a:pPr lvl="0" rtl="0">
              <a:spcBef>
                <a:spcPts val="0"/>
              </a:spcBef>
              <a:buNone/>
            </a:pPr>
            <a:endParaRPr>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2400250" y="575950"/>
            <a:ext cx="6974100" cy="635400"/>
          </a:xfrm>
          <a:prstGeom prst="rect">
            <a:avLst/>
          </a:prstGeom>
        </p:spPr>
        <p:txBody>
          <a:bodyPr lIns="91425" tIns="91425" rIns="91425" bIns="91425" anchor="t" anchorCtr="0">
            <a:noAutofit/>
          </a:bodyPr>
          <a:lstStyle/>
          <a:p>
            <a:pPr lvl="0" rtl="0">
              <a:spcBef>
                <a:spcPts val="0"/>
              </a:spcBef>
              <a:buNone/>
            </a:pPr>
            <a:r>
              <a:rPr lang="en"/>
              <a:t>Narrative Unit: Week 3 Genre Study</a:t>
            </a:r>
          </a:p>
        </p:txBody>
      </p:sp>
      <p:pic>
        <p:nvPicPr>
          <p:cNvPr id="299" name="Shape 299"/>
          <p:cNvPicPr preferRelativeResize="0"/>
          <p:nvPr/>
        </p:nvPicPr>
        <p:blipFill rotWithShape="1">
          <a:blip r:embed="rId3">
            <a:alphaModFix/>
          </a:blip>
          <a:srcRect l="20233" t="14131" r="22169" b="16288"/>
          <a:stretch/>
        </p:blipFill>
        <p:spPr>
          <a:xfrm>
            <a:off x="21375" y="1261124"/>
            <a:ext cx="4742198" cy="3220700"/>
          </a:xfrm>
          <a:prstGeom prst="rect">
            <a:avLst/>
          </a:prstGeom>
          <a:noFill/>
          <a:ln>
            <a:noFill/>
          </a:ln>
        </p:spPr>
      </p:pic>
      <p:sp>
        <p:nvSpPr>
          <p:cNvPr id="300" name="Shape 300"/>
          <p:cNvSpPr txBox="1"/>
          <p:nvPr/>
        </p:nvSpPr>
        <p:spPr>
          <a:xfrm>
            <a:off x="5094150" y="1362550"/>
            <a:ext cx="3737400" cy="3108300"/>
          </a:xfrm>
          <a:prstGeom prst="rect">
            <a:avLst/>
          </a:prstGeom>
          <a:noFill/>
          <a:ln>
            <a:noFill/>
          </a:ln>
        </p:spPr>
        <p:txBody>
          <a:bodyPr lIns="91425" tIns="91425" rIns="91425" bIns="91425" anchor="t" anchorCtr="0">
            <a:noAutofit/>
          </a:bodyPr>
          <a:lstStyle/>
          <a:p>
            <a:pPr lvl="0">
              <a:spcBef>
                <a:spcPts val="0"/>
              </a:spcBef>
              <a:buNone/>
            </a:pPr>
            <a:r>
              <a:rPr lang="en">
                <a:solidFill>
                  <a:schemeClr val="dk2"/>
                </a:solidFill>
                <a:latin typeface="Times New Roman"/>
                <a:ea typeface="Times New Roman"/>
                <a:cs typeface="Times New Roman"/>
                <a:sym typeface="Times New Roman"/>
              </a:rPr>
              <a:t>“</a:t>
            </a:r>
            <a:r>
              <a:rPr lang="en">
                <a:solidFill>
                  <a:schemeClr val="dk2"/>
                </a:solidFill>
                <a:highlight>
                  <a:srgbClr val="FFFFFF"/>
                </a:highlight>
                <a:latin typeface="Times New Roman"/>
                <a:ea typeface="Times New Roman"/>
                <a:cs typeface="Times New Roman"/>
                <a:sym typeface="Times New Roman"/>
              </a:rPr>
              <a:t>Before starting this course I didn’t see the applications of stories throughout human history and even in our daily lives today as I do now. </a:t>
            </a:r>
            <a:r>
              <a:rPr lang="en" b="1">
                <a:solidFill>
                  <a:schemeClr val="dk2"/>
                </a:solidFill>
                <a:highlight>
                  <a:srgbClr val="FFFFFF"/>
                </a:highlight>
                <a:latin typeface="Times New Roman"/>
                <a:ea typeface="Times New Roman"/>
                <a:cs typeface="Times New Roman"/>
                <a:sym typeface="Times New Roman"/>
              </a:rPr>
              <a:t>Stories are a necessary facet of what makes us human</a:t>
            </a:r>
            <a:r>
              <a:rPr lang="en">
                <a:solidFill>
                  <a:schemeClr val="dk2"/>
                </a:solidFill>
                <a:highlight>
                  <a:srgbClr val="FFFFFF"/>
                </a:highlight>
                <a:latin typeface="Times New Roman"/>
                <a:ea typeface="Times New Roman"/>
                <a:cs typeface="Times New Roman"/>
                <a:sym typeface="Times New Roman"/>
              </a:rPr>
              <a:t>. </a:t>
            </a:r>
            <a:r>
              <a:rPr lang="en" b="1">
                <a:solidFill>
                  <a:schemeClr val="dk2"/>
                </a:solidFill>
                <a:highlight>
                  <a:srgbClr val="FFFFFF"/>
                </a:highlight>
                <a:latin typeface="Times New Roman"/>
                <a:ea typeface="Times New Roman"/>
                <a:cs typeface="Times New Roman"/>
                <a:sym typeface="Times New Roman"/>
              </a:rPr>
              <a:t>We learn, grow, adapt, change, and communicate through them</a:t>
            </a:r>
            <a:r>
              <a:rPr lang="en">
                <a:solidFill>
                  <a:schemeClr val="dk2"/>
                </a:solidFill>
                <a:highlight>
                  <a:srgbClr val="FFFFFF"/>
                </a:highlight>
                <a:latin typeface="Times New Roman"/>
                <a:ea typeface="Times New Roman"/>
                <a:cs typeface="Times New Roman"/>
                <a:sym typeface="Times New Roman"/>
              </a:rPr>
              <a:t> and their abundance is staggering. I find it incredible that we subconsciously take lessons from stories even in the forms of things as simple as 30 second Youtube videos and apply them to our own lives. There really are stories everywhere you look!... </a:t>
            </a:r>
            <a:r>
              <a:rPr lang="en" b="1">
                <a:solidFill>
                  <a:schemeClr val="dk2"/>
                </a:solidFill>
                <a:highlight>
                  <a:srgbClr val="FFFFFF"/>
                </a:highlight>
                <a:latin typeface="Times New Roman"/>
                <a:ea typeface="Times New Roman"/>
                <a:cs typeface="Times New Roman"/>
                <a:sym typeface="Times New Roman"/>
              </a:rPr>
              <a:t>A story isn’t so much about what is in it, but what can be taken from it</a:t>
            </a:r>
            <a:r>
              <a:rPr lang="en">
                <a:solidFill>
                  <a:schemeClr val="dk2"/>
                </a:solidFill>
                <a:highlight>
                  <a:srgbClr val="FFFFFF"/>
                </a:highlight>
                <a:latin typeface="Times New Roman"/>
                <a:ea typeface="Times New Roman"/>
                <a:cs typeface="Times New Roman"/>
                <a:sym typeface="Times New Roman"/>
              </a:rPr>
              <a:t>.”</a:t>
            </a:r>
          </a:p>
          <a:p>
            <a:pPr lvl="0" rtl="0">
              <a:spcBef>
                <a:spcPts val="0"/>
              </a:spcBef>
              <a:buNone/>
            </a:pPr>
            <a:endParaRPr>
              <a:solidFill>
                <a:schemeClr val="dk2"/>
              </a:solidFill>
              <a:latin typeface="Times New Roman"/>
              <a:ea typeface="Times New Roman"/>
              <a:cs typeface="Times New Roman"/>
              <a:sym typeface="Times New Roman"/>
            </a:endParaRPr>
          </a:p>
          <a:p>
            <a:pPr lvl="0" rtl="0">
              <a:spcBef>
                <a:spcPts val="0"/>
              </a:spcBef>
              <a:buNone/>
            </a:pPr>
            <a:endParaRPr>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2400250" y="575950"/>
            <a:ext cx="6974100" cy="635400"/>
          </a:xfrm>
          <a:prstGeom prst="rect">
            <a:avLst/>
          </a:prstGeom>
        </p:spPr>
        <p:txBody>
          <a:bodyPr lIns="91425" tIns="91425" rIns="91425" bIns="91425" anchor="t" anchorCtr="0">
            <a:noAutofit/>
          </a:bodyPr>
          <a:lstStyle/>
          <a:p>
            <a:pPr lvl="0" rtl="0">
              <a:spcBef>
                <a:spcPts val="0"/>
              </a:spcBef>
              <a:buNone/>
            </a:pPr>
            <a:r>
              <a:rPr lang="en"/>
              <a:t>Narrative Unit: Week 3 Genre Study</a:t>
            </a:r>
          </a:p>
        </p:txBody>
      </p:sp>
      <p:pic>
        <p:nvPicPr>
          <p:cNvPr id="306" name="Shape 306"/>
          <p:cNvPicPr preferRelativeResize="0"/>
          <p:nvPr/>
        </p:nvPicPr>
        <p:blipFill rotWithShape="1">
          <a:blip r:embed="rId3">
            <a:alphaModFix/>
          </a:blip>
          <a:srcRect l="20233" t="14131" r="22169" b="16288"/>
          <a:stretch/>
        </p:blipFill>
        <p:spPr>
          <a:xfrm>
            <a:off x="21375" y="1261124"/>
            <a:ext cx="4742198" cy="3220700"/>
          </a:xfrm>
          <a:prstGeom prst="rect">
            <a:avLst/>
          </a:prstGeom>
          <a:noFill/>
          <a:ln>
            <a:noFill/>
          </a:ln>
        </p:spPr>
      </p:pic>
      <p:sp>
        <p:nvSpPr>
          <p:cNvPr id="307" name="Shape 307"/>
          <p:cNvSpPr txBox="1"/>
          <p:nvPr/>
        </p:nvSpPr>
        <p:spPr>
          <a:xfrm>
            <a:off x="4699450" y="1210150"/>
            <a:ext cx="4444500" cy="3108300"/>
          </a:xfrm>
          <a:prstGeom prst="rect">
            <a:avLst/>
          </a:prstGeom>
          <a:noFill/>
          <a:ln>
            <a:noFill/>
          </a:ln>
        </p:spPr>
        <p:txBody>
          <a:bodyPr lIns="91425" tIns="91425" rIns="91425" bIns="91425" anchor="t" anchorCtr="0">
            <a:noAutofit/>
          </a:bodyPr>
          <a:lstStyle/>
          <a:p>
            <a:pPr lvl="0">
              <a:spcBef>
                <a:spcPts val="0"/>
              </a:spcBef>
              <a:buClr>
                <a:schemeClr val="dk2"/>
              </a:buClr>
              <a:buFont typeface="Arial"/>
              <a:buNone/>
            </a:pPr>
            <a:r>
              <a:rPr lang="en">
                <a:solidFill>
                  <a:schemeClr val="dk2"/>
                </a:solidFill>
                <a:highlight>
                  <a:srgbClr val="FFFFFF"/>
                </a:highlight>
                <a:latin typeface="Times New Roman"/>
                <a:ea typeface="Times New Roman"/>
                <a:cs typeface="Times New Roman"/>
                <a:sym typeface="Times New Roman"/>
              </a:rPr>
              <a:t>“The pieces that we read such as ‘You’ll never believe what happened’ and ‘What is story’ really helped me </a:t>
            </a:r>
            <a:r>
              <a:rPr lang="en" b="1">
                <a:solidFill>
                  <a:schemeClr val="dk2"/>
                </a:solidFill>
                <a:highlight>
                  <a:srgbClr val="FFFFFF"/>
                </a:highlight>
                <a:latin typeface="Times New Roman"/>
                <a:ea typeface="Times New Roman"/>
                <a:cs typeface="Times New Roman"/>
                <a:sym typeface="Times New Roman"/>
              </a:rPr>
              <a:t>take a hard look at why we as humans write</a:t>
            </a:r>
            <a:r>
              <a:rPr lang="en">
                <a:solidFill>
                  <a:schemeClr val="dk2"/>
                </a:solidFill>
                <a:highlight>
                  <a:srgbClr val="FFFFFF"/>
                </a:highlight>
                <a:latin typeface="Times New Roman"/>
                <a:ea typeface="Times New Roman"/>
                <a:cs typeface="Times New Roman"/>
                <a:sym typeface="Times New Roman"/>
              </a:rPr>
              <a:t>. Before this class I really just thought of writing as a hobby. Some people do it more than others and like-wise some love it more than others. But after 5 weeks in this class I have realized that stories and writing are how we express ourselves as humans. By coming to that realization it has helped me to be more passionate and </a:t>
            </a:r>
            <a:r>
              <a:rPr lang="en" b="1">
                <a:solidFill>
                  <a:schemeClr val="dk2"/>
                </a:solidFill>
                <a:highlight>
                  <a:srgbClr val="FFFFFF"/>
                </a:highlight>
                <a:latin typeface="Times New Roman"/>
                <a:ea typeface="Times New Roman"/>
                <a:cs typeface="Times New Roman"/>
                <a:sym typeface="Times New Roman"/>
              </a:rPr>
              <a:t>actually care</a:t>
            </a:r>
            <a:r>
              <a:rPr lang="en">
                <a:solidFill>
                  <a:schemeClr val="dk2"/>
                </a:solidFill>
                <a:highlight>
                  <a:srgbClr val="FFFFFF"/>
                </a:highlight>
                <a:latin typeface="Times New Roman"/>
                <a:ea typeface="Times New Roman"/>
                <a:cs typeface="Times New Roman"/>
                <a:sym typeface="Times New Roman"/>
              </a:rPr>
              <a:t> about what I have been writing rather than just doing the work to get a grade. </a:t>
            </a:r>
            <a:r>
              <a:rPr lang="en" b="1">
                <a:solidFill>
                  <a:schemeClr val="dk2"/>
                </a:solidFill>
                <a:highlight>
                  <a:srgbClr val="FFFFFF"/>
                </a:highlight>
                <a:latin typeface="Times New Roman"/>
                <a:ea typeface="Times New Roman"/>
                <a:cs typeface="Times New Roman"/>
                <a:sym typeface="Times New Roman"/>
              </a:rPr>
              <a:t>After reading these pieces and really looking back at the way I tell stories to people, it changed the way that I wrote my narrative draft</a:t>
            </a:r>
            <a:r>
              <a:rPr lang="en">
                <a:solidFill>
                  <a:schemeClr val="dk2"/>
                </a:solidFill>
                <a:highlight>
                  <a:srgbClr val="FFFFFF"/>
                </a:highlight>
                <a:latin typeface="Times New Roman"/>
                <a:ea typeface="Times New Roman"/>
                <a:cs typeface="Times New Roman"/>
                <a:sym typeface="Times New Roman"/>
              </a:rPr>
              <a:t>. I looked deeper into myself to find the emotions that were really happening in that situation and </a:t>
            </a:r>
            <a:r>
              <a:rPr lang="en" b="1">
                <a:solidFill>
                  <a:schemeClr val="dk2"/>
                </a:solidFill>
                <a:highlight>
                  <a:srgbClr val="FFFFFF"/>
                </a:highlight>
                <a:latin typeface="Times New Roman"/>
                <a:ea typeface="Times New Roman"/>
                <a:cs typeface="Times New Roman"/>
                <a:sym typeface="Times New Roman"/>
              </a:rPr>
              <a:t>tried to use those to appeal to the reader’s emotions</a:t>
            </a:r>
            <a:r>
              <a:rPr lang="en">
                <a:solidFill>
                  <a:schemeClr val="dk2"/>
                </a:solidFill>
                <a:highlight>
                  <a:srgbClr val="FFFFFF"/>
                </a:highlight>
                <a:latin typeface="Times New Roman"/>
                <a:ea typeface="Times New Roman"/>
                <a:cs typeface="Times New Roman"/>
                <a:sym typeface="Times New Roman"/>
              </a:rPr>
              <a:t>.”</a:t>
            </a:r>
          </a:p>
          <a:p>
            <a:pPr lvl="0" rtl="0">
              <a:spcBef>
                <a:spcPts val="0"/>
              </a:spcBef>
              <a:buNone/>
            </a:pPr>
            <a:endParaRPr>
              <a:solidFill>
                <a:schemeClr val="dk2"/>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345925" y="575950"/>
            <a:ext cx="8950475" cy="635400"/>
          </a:xfrm>
          <a:prstGeom prst="rect">
            <a:avLst/>
          </a:prstGeom>
        </p:spPr>
        <p:txBody>
          <a:bodyPr lIns="91425" tIns="91425" rIns="91425" bIns="91425" anchor="t" anchorCtr="0">
            <a:noAutofit/>
          </a:bodyPr>
          <a:lstStyle/>
          <a:p>
            <a:pPr lvl="0">
              <a:spcBef>
                <a:spcPts val="0"/>
              </a:spcBef>
              <a:buNone/>
            </a:pPr>
            <a:r>
              <a:rPr lang="en" dirty="0"/>
              <a:t>www.clintjohnsonwrites.com/tyca-west.html</a:t>
            </a:r>
          </a:p>
        </p:txBody>
      </p:sp>
      <p:sp>
        <p:nvSpPr>
          <p:cNvPr id="313" name="Shape 313"/>
          <p:cNvSpPr txBox="1">
            <a:spLocks noGrp="1"/>
          </p:cNvSpPr>
          <p:nvPr>
            <p:ph type="body" idx="1"/>
          </p:nvPr>
        </p:nvSpPr>
        <p:spPr>
          <a:xfrm>
            <a:off x="1850175" y="1443375"/>
            <a:ext cx="6881400" cy="1635900"/>
          </a:xfrm>
          <a:prstGeom prst="rect">
            <a:avLst/>
          </a:prstGeom>
        </p:spPr>
        <p:txBody>
          <a:bodyPr lIns="91425" tIns="91425" rIns="91425" bIns="91425" anchor="t" anchorCtr="0">
            <a:noAutofit/>
          </a:bodyPr>
          <a:lstStyle/>
          <a:p>
            <a:pPr marL="457200" lvl="0" indent="-317500" rtl="0">
              <a:spcBef>
                <a:spcPts val="0"/>
              </a:spcBef>
              <a:buSzPct val="100000"/>
              <a:buFont typeface="Arial" pitchFamily="34" charset="0"/>
              <a:buChar char="•"/>
            </a:pPr>
            <a:r>
              <a:rPr lang="en" sz="1400" dirty="0">
                <a:latin typeface="Times New Roman"/>
                <a:ea typeface="Times New Roman"/>
                <a:cs typeface="Times New Roman"/>
                <a:sym typeface="Times New Roman"/>
              </a:rPr>
              <a:t>“Is that a true story?” - The role of fact in nonfiction</a:t>
            </a:r>
          </a:p>
          <a:p>
            <a:pPr marL="457200" lvl="0" indent="-317500" rtl="0">
              <a:spcBef>
                <a:spcPts val="0"/>
              </a:spcBef>
              <a:buSzPct val="100000"/>
              <a:buFont typeface="Arial" pitchFamily="34" charset="0"/>
              <a:buChar char="•"/>
            </a:pPr>
            <a:r>
              <a:rPr lang="en" sz="1400" dirty="0">
                <a:latin typeface="Times New Roman"/>
                <a:ea typeface="Times New Roman"/>
                <a:cs typeface="Times New Roman"/>
                <a:sym typeface="Times New Roman"/>
              </a:rPr>
              <a:t>“You will never believe what happened…” - Narrating as a way to be in the world</a:t>
            </a:r>
          </a:p>
          <a:p>
            <a:pPr marL="457200" lvl="0" indent="-317500" rtl="0">
              <a:spcBef>
                <a:spcPts val="0"/>
              </a:spcBef>
              <a:buSzPct val="100000"/>
              <a:buFont typeface="Arial" pitchFamily="34" charset="0"/>
              <a:buChar char="•"/>
            </a:pPr>
            <a:r>
              <a:rPr lang="en" sz="1400" dirty="0">
                <a:latin typeface="Times New Roman"/>
                <a:ea typeface="Times New Roman"/>
                <a:cs typeface="Times New Roman"/>
                <a:sym typeface="Times New Roman"/>
              </a:rPr>
              <a:t>2 versions of “Why Fiction?” - Fiction’s role in the human experience</a:t>
            </a:r>
          </a:p>
          <a:p>
            <a:pPr marL="457200" lvl="0" indent="-317500" rtl="0">
              <a:spcBef>
                <a:spcPts val="0"/>
              </a:spcBef>
              <a:buSzPct val="100000"/>
              <a:buFont typeface="Arial" pitchFamily="34" charset="0"/>
              <a:buChar char="•"/>
            </a:pPr>
            <a:r>
              <a:rPr lang="en" sz="1400" dirty="0">
                <a:latin typeface="Times New Roman"/>
                <a:ea typeface="Times New Roman"/>
                <a:cs typeface="Times New Roman"/>
                <a:sym typeface="Times New Roman"/>
              </a:rPr>
              <a:t>“What Is Story?” - Theory of story as mechanism for making meaning, a genre and </a:t>
            </a:r>
            <a:r>
              <a:rPr lang="en" sz="1400" dirty="0" smtClean="0">
                <a:latin typeface="Times New Roman"/>
                <a:ea typeface="Times New Roman"/>
                <a:cs typeface="Times New Roman"/>
                <a:sym typeface="Times New Roman"/>
              </a:rPr>
              <a:t>mode</a:t>
            </a:r>
            <a:r>
              <a:rPr lang="en" sz="1400" dirty="0">
                <a:latin typeface="Times New Roman"/>
                <a:ea typeface="Times New Roman"/>
                <a:cs typeface="Times New Roman"/>
                <a:sym typeface="Times New Roman"/>
              </a:rPr>
              <a:t>, an understanding of identity, and a rhetorical act</a:t>
            </a:r>
          </a:p>
          <a:p>
            <a:pPr marL="457200" lvl="0" indent="-317500" rtl="0">
              <a:spcBef>
                <a:spcPts val="0"/>
              </a:spcBef>
              <a:buSzPct val="100000"/>
              <a:buFont typeface="Arial" pitchFamily="34" charset="0"/>
              <a:buChar char="•"/>
            </a:pPr>
            <a:r>
              <a:rPr lang="en" sz="1400" dirty="0">
                <a:latin typeface="Times New Roman"/>
                <a:ea typeface="Times New Roman"/>
                <a:cs typeface="Times New Roman"/>
                <a:sym typeface="Times New Roman"/>
              </a:rPr>
              <a:t>Slides from this presentation</a:t>
            </a:r>
          </a:p>
          <a:p>
            <a:pPr lvl="0" rtl="0">
              <a:spcBef>
                <a:spcPts val="0"/>
              </a:spcBef>
              <a:buNone/>
            </a:pPr>
            <a:endParaRPr sz="1400" dirty="0">
              <a:latin typeface="Times New Roman"/>
              <a:ea typeface="Times New Roman"/>
              <a:cs typeface="Times New Roman"/>
              <a:sym typeface="Times New Roman"/>
            </a:endParaRPr>
          </a:p>
        </p:txBody>
      </p:sp>
      <p:sp>
        <p:nvSpPr>
          <p:cNvPr id="314" name="Shape 314"/>
          <p:cNvSpPr txBox="1"/>
          <p:nvPr/>
        </p:nvSpPr>
        <p:spPr>
          <a:xfrm>
            <a:off x="457200" y="3867150"/>
            <a:ext cx="5365500" cy="1085400"/>
          </a:xfrm>
          <a:prstGeom prst="rect">
            <a:avLst/>
          </a:prstGeom>
          <a:noFill/>
          <a:ln>
            <a:noFill/>
          </a:ln>
        </p:spPr>
        <p:txBody>
          <a:bodyPr lIns="91425" tIns="91425" rIns="91425" bIns="91425" anchor="t" anchorCtr="0">
            <a:noAutofit/>
          </a:bodyPr>
          <a:lstStyle/>
          <a:p>
            <a:pPr lvl="0">
              <a:spcBef>
                <a:spcPts val="0"/>
              </a:spcBef>
              <a:buNone/>
            </a:pPr>
            <a:r>
              <a:rPr lang="en" dirty="0">
                <a:latin typeface="Times New Roman"/>
                <a:ea typeface="Times New Roman"/>
                <a:cs typeface="Times New Roman"/>
                <a:sym typeface="Times New Roman"/>
              </a:rPr>
              <a:t>Ron: ron.christiansen@slcc.edu</a:t>
            </a:r>
          </a:p>
          <a:p>
            <a:pPr lvl="0">
              <a:spcBef>
                <a:spcPts val="0"/>
              </a:spcBef>
              <a:buNone/>
            </a:pPr>
            <a:endParaRPr dirty="0">
              <a:latin typeface="Times New Roman"/>
              <a:ea typeface="Times New Roman"/>
              <a:cs typeface="Times New Roman"/>
              <a:sym typeface="Times New Roman"/>
            </a:endParaRPr>
          </a:p>
          <a:p>
            <a:pPr lvl="0">
              <a:spcBef>
                <a:spcPts val="0"/>
              </a:spcBef>
              <a:buNone/>
            </a:pPr>
            <a:r>
              <a:rPr lang="en" dirty="0">
                <a:latin typeface="Times New Roman"/>
                <a:ea typeface="Times New Roman"/>
                <a:cs typeface="Times New Roman"/>
                <a:sym typeface="Times New Roman"/>
              </a:rPr>
              <a:t>Clint: clint.johnson@slcc.edu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Shape 83"/>
          <p:cNvPicPr preferRelativeResize="0"/>
          <p:nvPr/>
        </p:nvPicPr>
        <p:blipFill>
          <a:blip r:embed="rId3">
            <a:alphaModFix/>
          </a:blip>
          <a:stretch>
            <a:fillRect/>
          </a:stretch>
        </p:blipFill>
        <p:spPr>
          <a:xfrm>
            <a:off x="485150" y="237194"/>
            <a:ext cx="793625" cy="1143449"/>
          </a:xfrm>
          <a:prstGeom prst="rect">
            <a:avLst/>
          </a:prstGeom>
          <a:noFill/>
          <a:ln>
            <a:noFill/>
          </a:ln>
        </p:spPr>
      </p:pic>
      <p:pic>
        <p:nvPicPr>
          <p:cNvPr id="84" name="Shape 84"/>
          <p:cNvPicPr preferRelativeResize="0"/>
          <p:nvPr/>
        </p:nvPicPr>
        <p:blipFill>
          <a:blip r:embed="rId4">
            <a:alphaModFix/>
          </a:blip>
          <a:stretch>
            <a:fillRect/>
          </a:stretch>
        </p:blipFill>
        <p:spPr>
          <a:xfrm>
            <a:off x="1278775" y="88200"/>
            <a:ext cx="793625" cy="1054685"/>
          </a:xfrm>
          <a:prstGeom prst="rect">
            <a:avLst/>
          </a:prstGeom>
          <a:noFill/>
          <a:ln>
            <a:noFill/>
          </a:ln>
        </p:spPr>
      </p:pic>
      <p:sp>
        <p:nvSpPr>
          <p:cNvPr id="85" name="Shape 85"/>
          <p:cNvSpPr txBox="1"/>
          <p:nvPr/>
        </p:nvSpPr>
        <p:spPr>
          <a:xfrm>
            <a:off x="425125" y="1319525"/>
            <a:ext cx="1566600" cy="197400"/>
          </a:xfrm>
          <a:prstGeom prst="rect">
            <a:avLst/>
          </a:prstGeom>
          <a:noFill/>
          <a:ln>
            <a:noFill/>
          </a:ln>
        </p:spPr>
        <p:txBody>
          <a:bodyPr lIns="91425" tIns="91425" rIns="91425" bIns="91425" anchor="t" anchorCtr="0">
            <a:noAutofit/>
          </a:bodyPr>
          <a:lstStyle/>
          <a:p>
            <a:pPr lvl="0" rtl="0">
              <a:spcBef>
                <a:spcPts val="0"/>
              </a:spcBef>
              <a:buNone/>
            </a:pPr>
            <a:r>
              <a:rPr lang="en" sz="600">
                <a:latin typeface="Times New Roman"/>
                <a:ea typeface="Times New Roman"/>
                <a:cs typeface="Times New Roman"/>
                <a:sym typeface="Times New Roman"/>
              </a:rPr>
              <a:t>Helena Bilandzec</a:t>
            </a:r>
          </a:p>
          <a:p>
            <a:pPr lvl="0" rtl="0">
              <a:spcBef>
                <a:spcPts val="0"/>
              </a:spcBef>
              <a:buNone/>
            </a:pPr>
            <a:r>
              <a:rPr lang="en" sz="600">
                <a:latin typeface="Times New Roman"/>
                <a:ea typeface="Times New Roman"/>
                <a:cs typeface="Times New Roman"/>
                <a:sym typeface="Times New Roman"/>
              </a:rPr>
              <a:t>Augsberg University</a:t>
            </a:r>
          </a:p>
        </p:txBody>
      </p:sp>
      <p:sp>
        <p:nvSpPr>
          <p:cNvPr id="86" name="Shape 86"/>
          <p:cNvSpPr txBox="1"/>
          <p:nvPr/>
        </p:nvSpPr>
        <p:spPr>
          <a:xfrm>
            <a:off x="1217275" y="1075025"/>
            <a:ext cx="2059800" cy="308400"/>
          </a:xfrm>
          <a:prstGeom prst="rect">
            <a:avLst/>
          </a:prstGeom>
          <a:noFill/>
          <a:ln>
            <a:noFill/>
          </a:ln>
        </p:spPr>
        <p:txBody>
          <a:bodyPr lIns="91425" tIns="91425" rIns="91425" bIns="91425" anchor="t" anchorCtr="0">
            <a:noAutofit/>
          </a:bodyPr>
          <a:lstStyle/>
          <a:p>
            <a:pPr lvl="0" rtl="0">
              <a:spcBef>
                <a:spcPts val="0"/>
              </a:spcBef>
              <a:buNone/>
            </a:pPr>
            <a:r>
              <a:rPr lang="en" sz="600">
                <a:latin typeface="Times New Roman"/>
                <a:ea typeface="Times New Roman"/>
                <a:cs typeface="Times New Roman"/>
                <a:sym typeface="Times New Roman"/>
              </a:rPr>
              <a:t>Susanne Kinnebrock</a:t>
            </a:r>
          </a:p>
          <a:p>
            <a:pPr lvl="0" rtl="0">
              <a:spcBef>
                <a:spcPts val="0"/>
              </a:spcBef>
              <a:buNone/>
            </a:pPr>
            <a:r>
              <a:rPr lang="en" sz="600">
                <a:latin typeface="Times New Roman"/>
                <a:ea typeface="Times New Roman"/>
                <a:cs typeface="Times New Roman"/>
                <a:sym typeface="Times New Roman"/>
              </a:rPr>
              <a:t>Augsberg University</a:t>
            </a:r>
          </a:p>
        </p:txBody>
      </p:sp>
      <p:sp>
        <p:nvSpPr>
          <p:cNvPr id="87" name="Shape 87"/>
          <p:cNvSpPr txBox="1"/>
          <p:nvPr/>
        </p:nvSpPr>
        <p:spPr>
          <a:xfrm>
            <a:off x="114300" y="1558300"/>
            <a:ext cx="3486300" cy="7773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200" b="1">
                <a:solidFill>
                  <a:schemeClr val="dk2"/>
                </a:solidFill>
                <a:latin typeface="Times New Roman"/>
                <a:ea typeface="Times New Roman"/>
                <a:cs typeface="Times New Roman"/>
                <a:sym typeface="Times New Roman"/>
              </a:rPr>
              <a:t>Creative Writing Theory</a:t>
            </a:r>
          </a:p>
          <a:p>
            <a:pPr lvl="0" rtl="0">
              <a:lnSpc>
                <a:spcPct val="115000"/>
              </a:lnSpc>
              <a:spcBef>
                <a:spcPts val="0"/>
              </a:spcBef>
              <a:buNone/>
            </a:pPr>
            <a:r>
              <a:rPr lang="en" sz="1200">
                <a:solidFill>
                  <a:schemeClr val="dk2"/>
                </a:solidFill>
                <a:latin typeface="Times New Roman"/>
                <a:ea typeface="Times New Roman"/>
                <a:cs typeface="Times New Roman"/>
                <a:sym typeface="Times New Roman"/>
              </a:rPr>
              <a:t>“…reduction in counterarguing…”</a:t>
            </a:r>
          </a:p>
          <a:p>
            <a:pPr lvl="0" rtl="0">
              <a:lnSpc>
                <a:spcPct val="115000"/>
              </a:lnSpc>
              <a:spcBef>
                <a:spcPts val="0"/>
              </a:spcBef>
              <a:buNone/>
            </a:pPr>
            <a:r>
              <a:rPr lang="en" sz="1200">
                <a:solidFill>
                  <a:schemeClr val="dk2"/>
                </a:solidFill>
                <a:latin typeface="Times New Roman"/>
                <a:ea typeface="Times New Roman"/>
                <a:cs typeface="Times New Roman"/>
                <a:sym typeface="Times New Roman"/>
              </a:rPr>
              <a:t>“…emotions seem to play the most important role…”</a:t>
            </a:r>
          </a:p>
          <a:p>
            <a:pPr lvl="0" rtl="0">
              <a:lnSpc>
                <a:spcPct val="115000"/>
              </a:lnSpc>
              <a:spcBef>
                <a:spcPts val="0"/>
              </a:spcBef>
              <a:buNone/>
            </a:pPr>
            <a:r>
              <a:rPr lang="en" sz="1200">
                <a:solidFill>
                  <a:schemeClr val="dk2"/>
                </a:solidFill>
                <a:latin typeface="Times New Roman"/>
                <a:ea typeface="Times New Roman"/>
                <a:cs typeface="Times New Roman"/>
                <a:sym typeface="Times New Roman"/>
              </a:rPr>
              <a:t>      Agentless reading “independent of self”</a:t>
            </a:r>
          </a:p>
          <a:p>
            <a:pPr lvl="0" rtl="0">
              <a:lnSpc>
                <a:spcPct val="115000"/>
              </a:lnSpc>
              <a:spcBef>
                <a:spcPts val="0"/>
              </a:spcBef>
              <a:buNone/>
            </a:pPr>
            <a:endParaRPr sz="1200">
              <a:solidFill>
                <a:schemeClr val="dk2"/>
              </a:solidFill>
              <a:latin typeface="Times New Roman"/>
              <a:ea typeface="Times New Roman"/>
              <a:cs typeface="Times New Roman"/>
              <a:sym typeface="Times New Roman"/>
            </a:endParaRPr>
          </a:p>
          <a:p>
            <a:pPr lvl="0" rtl="0">
              <a:spcBef>
                <a:spcPts val="0"/>
              </a:spcBef>
              <a:buNone/>
            </a:pPr>
            <a:endParaRPr sz="1200">
              <a:latin typeface="Times New Roman"/>
              <a:ea typeface="Times New Roman"/>
              <a:cs typeface="Times New Roman"/>
              <a:sym typeface="Times New Roman"/>
            </a:endParaRPr>
          </a:p>
        </p:txBody>
      </p:sp>
      <p:pic>
        <p:nvPicPr>
          <p:cNvPr id="88" name="Shape 88"/>
          <p:cNvPicPr preferRelativeResize="0"/>
          <p:nvPr/>
        </p:nvPicPr>
        <p:blipFill>
          <a:blip r:embed="rId5">
            <a:alphaModFix/>
          </a:blip>
          <a:stretch>
            <a:fillRect/>
          </a:stretch>
        </p:blipFill>
        <p:spPr>
          <a:xfrm>
            <a:off x="2491587" y="538449"/>
            <a:ext cx="876912" cy="1054674"/>
          </a:xfrm>
          <a:prstGeom prst="rect">
            <a:avLst/>
          </a:prstGeom>
          <a:noFill/>
          <a:ln>
            <a:noFill/>
          </a:ln>
        </p:spPr>
      </p:pic>
      <p:sp>
        <p:nvSpPr>
          <p:cNvPr id="89" name="Shape 89"/>
          <p:cNvSpPr txBox="1"/>
          <p:nvPr/>
        </p:nvSpPr>
        <p:spPr>
          <a:xfrm>
            <a:off x="2487925" y="1516375"/>
            <a:ext cx="2354700" cy="365700"/>
          </a:xfrm>
          <a:prstGeom prst="rect">
            <a:avLst/>
          </a:prstGeom>
          <a:noFill/>
          <a:ln>
            <a:noFill/>
          </a:ln>
        </p:spPr>
        <p:txBody>
          <a:bodyPr lIns="91425" tIns="91425" rIns="91425" bIns="91425" anchor="t" anchorCtr="0">
            <a:noAutofit/>
          </a:bodyPr>
          <a:lstStyle/>
          <a:p>
            <a:pPr lvl="0" rtl="0">
              <a:spcBef>
                <a:spcPts val="0"/>
              </a:spcBef>
              <a:buNone/>
            </a:pPr>
            <a:r>
              <a:rPr lang="en" sz="600"/>
              <a:t>David Miall</a:t>
            </a:r>
          </a:p>
          <a:p>
            <a:pPr lvl="0" rtl="0">
              <a:spcBef>
                <a:spcPts val="0"/>
              </a:spcBef>
              <a:buNone/>
            </a:pPr>
            <a:r>
              <a:rPr lang="en" sz="600"/>
              <a:t>University of Alberta</a:t>
            </a:r>
          </a:p>
        </p:txBody>
      </p:sp>
      <p:pic>
        <p:nvPicPr>
          <p:cNvPr id="90" name="Shape 90"/>
          <p:cNvPicPr preferRelativeResize="0"/>
          <p:nvPr/>
        </p:nvPicPr>
        <p:blipFill>
          <a:blip r:embed="rId6">
            <a:alphaModFix/>
          </a:blip>
          <a:stretch>
            <a:fillRect/>
          </a:stretch>
        </p:blipFill>
        <p:spPr>
          <a:xfrm>
            <a:off x="3751925" y="1308750"/>
            <a:ext cx="983336" cy="1306624"/>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Shape 95"/>
          <p:cNvPicPr preferRelativeResize="0"/>
          <p:nvPr/>
        </p:nvPicPr>
        <p:blipFill>
          <a:blip r:embed="rId3">
            <a:alphaModFix/>
          </a:blip>
          <a:stretch>
            <a:fillRect/>
          </a:stretch>
        </p:blipFill>
        <p:spPr>
          <a:xfrm>
            <a:off x="485150" y="237194"/>
            <a:ext cx="793625" cy="1143449"/>
          </a:xfrm>
          <a:prstGeom prst="rect">
            <a:avLst/>
          </a:prstGeom>
          <a:noFill/>
          <a:ln>
            <a:noFill/>
          </a:ln>
        </p:spPr>
      </p:pic>
      <p:pic>
        <p:nvPicPr>
          <p:cNvPr id="96" name="Shape 96"/>
          <p:cNvPicPr preferRelativeResize="0"/>
          <p:nvPr/>
        </p:nvPicPr>
        <p:blipFill>
          <a:blip r:embed="rId4">
            <a:alphaModFix/>
          </a:blip>
          <a:stretch>
            <a:fillRect/>
          </a:stretch>
        </p:blipFill>
        <p:spPr>
          <a:xfrm>
            <a:off x="1278775" y="88200"/>
            <a:ext cx="793625" cy="1054685"/>
          </a:xfrm>
          <a:prstGeom prst="rect">
            <a:avLst/>
          </a:prstGeom>
          <a:noFill/>
          <a:ln>
            <a:noFill/>
          </a:ln>
        </p:spPr>
      </p:pic>
      <p:sp>
        <p:nvSpPr>
          <p:cNvPr id="97" name="Shape 97"/>
          <p:cNvSpPr txBox="1"/>
          <p:nvPr/>
        </p:nvSpPr>
        <p:spPr>
          <a:xfrm>
            <a:off x="425125" y="1319525"/>
            <a:ext cx="1566600" cy="197400"/>
          </a:xfrm>
          <a:prstGeom prst="rect">
            <a:avLst/>
          </a:prstGeom>
          <a:noFill/>
          <a:ln>
            <a:noFill/>
          </a:ln>
        </p:spPr>
        <p:txBody>
          <a:bodyPr lIns="91425" tIns="91425" rIns="91425" bIns="91425" anchor="t" anchorCtr="0">
            <a:noAutofit/>
          </a:bodyPr>
          <a:lstStyle/>
          <a:p>
            <a:pPr lvl="0" rtl="0">
              <a:spcBef>
                <a:spcPts val="0"/>
              </a:spcBef>
              <a:buNone/>
            </a:pPr>
            <a:r>
              <a:rPr lang="en" sz="600">
                <a:latin typeface="Times New Roman"/>
                <a:ea typeface="Times New Roman"/>
                <a:cs typeface="Times New Roman"/>
                <a:sym typeface="Times New Roman"/>
              </a:rPr>
              <a:t>Helena Bilandzec</a:t>
            </a:r>
          </a:p>
          <a:p>
            <a:pPr lvl="0" rtl="0">
              <a:spcBef>
                <a:spcPts val="0"/>
              </a:spcBef>
              <a:buNone/>
            </a:pPr>
            <a:r>
              <a:rPr lang="en" sz="600">
                <a:latin typeface="Times New Roman"/>
                <a:ea typeface="Times New Roman"/>
                <a:cs typeface="Times New Roman"/>
                <a:sym typeface="Times New Roman"/>
              </a:rPr>
              <a:t>Augsberg University</a:t>
            </a:r>
          </a:p>
        </p:txBody>
      </p:sp>
      <p:sp>
        <p:nvSpPr>
          <p:cNvPr id="98" name="Shape 98"/>
          <p:cNvSpPr txBox="1"/>
          <p:nvPr/>
        </p:nvSpPr>
        <p:spPr>
          <a:xfrm>
            <a:off x="1217275" y="1075025"/>
            <a:ext cx="2059800" cy="308400"/>
          </a:xfrm>
          <a:prstGeom prst="rect">
            <a:avLst/>
          </a:prstGeom>
          <a:noFill/>
          <a:ln>
            <a:noFill/>
          </a:ln>
        </p:spPr>
        <p:txBody>
          <a:bodyPr lIns="91425" tIns="91425" rIns="91425" bIns="91425" anchor="t" anchorCtr="0">
            <a:noAutofit/>
          </a:bodyPr>
          <a:lstStyle/>
          <a:p>
            <a:pPr lvl="0" rtl="0">
              <a:spcBef>
                <a:spcPts val="0"/>
              </a:spcBef>
              <a:buNone/>
            </a:pPr>
            <a:r>
              <a:rPr lang="en" sz="600">
                <a:latin typeface="Times New Roman"/>
                <a:ea typeface="Times New Roman"/>
                <a:cs typeface="Times New Roman"/>
                <a:sym typeface="Times New Roman"/>
              </a:rPr>
              <a:t>Susanne Kinnebrock</a:t>
            </a:r>
          </a:p>
          <a:p>
            <a:pPr lvl="0" rtl="0">
              <a:spcBef>
                <a:spcPts val="0"/>
              </a:spcBef>
              <a:buNone/>
            </a:pPr>
            <a:r>
              <a:rPr lang="en" sz="600">
                <a:latin typeface="Times New Roman"/>
                <a:ea typeface="Times New Roman"/>
                <a:cs typeface="Times New Roman"/>
                <a:sym typeface="Times New Roman"/>
              </a:rPr>
              <a:t>Augsberg University</a:t>
            </a:r>
          </a:p>
        </p:txBody>
      </p:sp>
      <p:sp>
        <p:nvSpPr>
          <p:cNvPr id="99" name="Shape 99"/>
          <p:cNvSpPr txBox="1"/>
          <p:nvPr/>
        </p:nvSpPr>
        <p:spPr>
          <a:xfrm>
            <a:off x="114300" y="1558300"/>
            <a:ext cx="3486300" cy="7773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200" b="1">
                <a:solidFill>
                  <a:schemeClr val="dk2"/>
                </a:solidFill>
                <a:latin typeface="Times New Roman"/>
                <a:ea typeface="Times New Roman"/>
                <a:cs typeface="Times New Roman"/>
                <a:sym typeface="Times New Roman"/>
              </a:rPr>
              <a:t>Creative Writing Theory</a:t>
            </a:r>
          </a:p>
          <a:p>
            <a:pPr lvl="0" rtl="0">
              <a:lnSpc>
                <a:spcPct val="115000"/>
              </a:lnSpc>
              <a:spcBef>
                <a:spcPts val="0"/>
              </a:spcBef>
              <a:buNone/>
            </a:pPr>
            <a:r>
              <a:rPr lang="en" sz="1200">
                <a:solidFill>
                  <a:schemeClr val="dk2"/>
                </a:solidFill>
                <a:latin typeface="Times New Roman"/>
                <a:ea typeface="Times New Roman"/>
                <a:cs typeface="Times New Roman"/>
                <a:sym typeface="Times New Roman"/>
              </a:rPr>
              <a:t>“…reduction in counterarguing…”</a:t>
            </a:r>
          </a:p>
          <a:p>
            <a:pPr lvl="0" rtl="0">
              <a:lnSpc>
                <a:spcPct val="115000"/>
              </a:lnSpc>
              <a:spcBef>
                <a:spcPts val="0"/>
              </a:spcBef>
              <a:buNone/>
            </a:pPr>
            <a:r>
              <a:rPr lang="en" sz="1200">
                <a:solidFill>
                  <a:schemeClr val="dk2"/>
                </a:solidFill>
                <a:latin typeface="Times New Roman"/>
                <a:ea typeface="Times New Roman"/>
                <a:cs typeface="Times New Roman"/>
                <a:sym typeface="Times New Roman"/>
              </a:rPr>
              <a:t>“…emotions seem to play the most important role…”</a:t>
            </a:r>
          </a:p>
          <a:p>
            <a:pPr lvl="0" rtl="0">
              <a:lnSpc>
                <a:spcPct val="115000"/>
              </a:lnSpc>
              <a:spcBef>
                <a:spcPts val="0"/>
              </a:spcBef>
              <a:buNone/>
            </a:pPr>
            <a:r>
              <a:rPr lang="en" sz="1200">
                <a:solidFill>
                  <a:schemeClr val="dk2"/>
                </a:solidFill>
                <a:latin typeface="Times New Roman"/>
                <a:ea typeface="Times New Roman"/>
                <a:cs typeface="Times New Roman"/>
                <a:sym typeface="Times New Roman"/>
              </a:rPr>
              <a:t>      Agentless reading “independent of self”</a:t>
            </a:r>
          </a:p>
          <a:p>
            <a:pPr lvl="0" rtl="0">
              <a:lnSpc>
                <a:spcPct val="115000"/>
              </a:lnSpc>
              <a:spcBef>
                <a:spcPts val="0"/>
              </a:spcBef>
              <a:buNone/>
            </a:pPr>
            <a:endParaRPr sz="1200">
              <a:solidFill>
                <a:schemeClr val="dk2"/>
              </a:solidFill>
              <a:latin typeface="Times New Roman"/>
              <a:ea typeface="Times New Roman"/>
              <a:cs typeface="Times New Roman"/>
              <a:sym typeface="Times New Roman"/>
            </a:endParaRPr>
          </a:p>
          <a:p>
            <a:pPr lvl="0" rtl="0">
              <a:spcBef>
                <a:spcPts val="0"/>
              </a:spcBef>
              <a:buNone/>
            </a:pPr>
            <a:endParaRPr sz="1200">
              <a:latin typeface="Times New Roman"/>
              <a:ea typeface="Times New Roman"/>
              <a:cs typeface="Times New Roman"/>
              <a:sym typeface="Times New Roman"/>
            </a:endParaRPr>
          </a:p>
        </p:txBody>
      </p:sp>
      <p:pic>
        <p:nvPicPr>
          <p:cNvPr id="100" name="Shape 100"/>
          <p:cNvPicPr preferRelativeResize="0"/>
          <p:nvPr/>
        </p:nvPicPr>
        <p:blipFill>
          <a:blip r:embed="rId5">
            <a:alphaModFix/>
          </a:blip>
          <a:stretch>
            <a:fillRect/>
          </a:stretch>
        </p:blipFill>
        <p:spPr>
          <a:xfrm>
            <a:off x="2491587" y="538449"/>
            <a:ext cx="876912" cy="1054674"/>
          </a:xfrm>
          <a:prstGeom prst="rect">
            <a:avLst/>
          </a:prstGeom>
          <a:noFill/>
          <a:ln>
            <a:noFill/>
          </a:ln>
        </p:spPr>
      </p:pic>
      <p:sp>
        <p:nvSpPr>
          <p:cNvPr id="101" name="Shape 101"/>
          <p:cNvSpPr txBox="1"/>
          <p:nvPr/>
        </p:nvSpPr>
        <p:spPr>
          <a:xfrm>
            <a:off x="2487925" y="1516375"/>
            <a:ext cx="2354700" cy="365700"/>
          </a:xfrm>
          <a:prstGeom prst="rect">
            <a:avLst/>
          </a:prstGeom>
          <a:noFill/>
          <a:ln>
            <a:noFill/>
          </a:ln>
        </p:spPr>
        <p:txBody>
          <a:bodyPr lIns="91425" tIns="91425" rIns="91425" bIns="91425" anchor="t" anchorCtr="0">
            <a:noAutofit/>
          </a:bodyPr>
          <a:lstStyle/>
          <a:p>
            <a:pPr lvl="0" rtl="0">
              <a:spcBef>
                <a:spcPts val="0"/>
              </a:spcBef>
              <a:buNone/>
            </a:pPr>
            <a:r>
              <a:rPr lang="en" sz="600"/>
              <a:t>David Miall</a:t>
            </a:r>
          </a:p>
          <a:p>
            <a:pPr lvl="0" rtl="0">
              <a:spcBef>
                <a:spcPts val="0"/>
              </a:spcBef>
              <a:buNone/>
            </a:pPr>
            <a:r>
              <a:rPr lang="en" sz="600"/>
              <a:t>University of Alberta</a:t>
            </a:r>
          </a:p>
        </p:txBody>
      </p:sp>
      <p:pic>
        <p:nvPicPr>
          <p:cNvPr id="102" name="Shape 102"/>
          <p:cNvPicPr preferRelativeResize="0"/>
          <p:nvPr/>
        </p:nvPicPr>
        <p:blipFill>
          <a:blip r:embed="rId6">
            <a:alphaModFix/>
          </a:blip>
          <a:stretch>
            <a:fillRect/>
          </a:stretch>
        </p:blipFill>
        <p:spPr>
          <a:xfrm>
            <a:off x="1217274" y="3151074"/>
            <a:ext cx="1091250" cy="1306624"/>
          </a:xfrm>
          <a:prstGeom prst="rect">
            <a:avLst/>
          </a:prstGeom>
          <a:noFill/>
          <a:ln>
            <a:noFill/>
          </a:ln>
        </p:spPr>
      </p:pic>
      <p:pic>
        <p:nvPicPr>
          <p:cNvPr id="103" name="Shape 103"/>
          <p:cNvPicPr preferRelativeResize="0"/>
          <p:nvPr/>
        </p:nvPicPr>
        <p:blipFill>
          <a:blip r:embed="rId7">
            <a:alphaModFix/>
          </a:blip>
          <a:stretch>
            <a:fillRect/>
          </a:stretch>
        </p:blipFill>
        <p:spPr>
          <a:xfrm>
            <a:off x="4646650" y="2881345"/>
            <a:ext cx="876924" cy="1102604"/>
          </a:xfrm>
          <a:prstGeom prst="rect">
            <a:avLst/>
          </a:prstGeom>
          <a:noFill/>
          <a:ln>
            <a:noFill/>
          </a:ln>
        </p:spPr>
      </p:pic>
      <p:pic>
        <p:nvPicPr>
          <p:cNvPr id="104" name="Shape 104"/>
          <p:cNvPicPr preferRelativeResize="0"/>
          <p:nvPr/>
        </p:nvPicPr>
        <p:blipFill>
          <a:blip r:embed="rId8">
            <a:alphaModFix/>
          </a:blip>
          <a:stretch>
            <a:fillRect/>
          </a:stretch>
        </p:blipFill>
        <p:spPr>
          <a:xfrm>
            <a:off x="5523570" y="3346120"/>
            <a:ext cx="876924" cy="1101101"/>
          </a:xfrm>
          <a:prstGeom prst="rect">
            <a:avLst/>
          </a:prstGeom>
          <a:noFill/>
          <a:ln>
            <a:noFill/>
          </a:ln>
        </p:spPr>
      </p:pic>
      <p:sp>
        <p:nvSpPr>
          <p:cNvPr id="105" name="Shape 105"/>
          <p:cNvSpPr txBox="1"/>
          <p:nvPr/>
        </p:nvSpPr>
        <p:spPr>
          <a:xfrm>
            <a:off x="2324100" y="3349000"/>
            <a:ext cx="2354700" cy="10548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200" b="1">
                <a:solidFill>
                  <a:schemeClr val="dk2"/>
                </a:solidFill>
                <a:latin typeface="Times New Roman"/>
                <a:ea typeface="Times New Roman"/>
                <a:cs typeface="Times New Roman"/>
                <a:sym typeface="Times New Roman"/>
              </a:rPr>
              <a:t>Writing Center Theory</a:t>
            </a:r>
          </a:p>
          <a:p>
            <a:pPr lvl="0" rtl="0">
              <a:lnSpc>
                <a:spcPct val="115000"/>
              </a:lnSpc>
              <a:spcBef>
                <a:spcPts val="0"/>
              </a:spcBef>
              <a:buNone/>
            </a:pPr>
            <a:r>
              <a:rPr lang="en" sz="1200">
                <a:solidFill>
                  <a:schemeClr val="dk2"/>
                </a:solidFill>
                <a:latin typeface="Times New Roman"/>
                <a:ea typeface="Times New Roman"/>
                <a:cs typeface="Times New Roman"/>
                <a:sym typeface="Times New Roman"/>
              </a:rPr>
              <a:t>“… not in the terms of some  </a:t>
            </a:r>
          </a:p>
          <a:p>
            <a:pPr lvl="0" rtl="0">
              <a:lnSpc>
                <a:spcPct val="115000"/>
              </a:lnSpc>
              <a:spcBef>
                <a:spcPts val="0"/>
              </a:spcBef>
              <a:buNone/>
            </a:pPr>
            <a:r>
              <a:rPr lang="en" sz="1200">
                <a:solidFill>
                  <a:schemeClr val="dk2"/>
                </a:solidFill>
                <a:latin typeface="Times New Roman"/>
                <a:ea typeface="Times New Roman"/>
                <a:cs typeface="Times New Roman"/>
                <a:sym typeface="Times New Roman"/>
              </a:rPr>
              <a:t>       curriculum, but in terms of the </a:t>
            </a:r>
          </a:p>
          <a:p>
            <a:pPr lvl="0" rtl="0">
              <a:lnSpc>
                <a:spcPct val="115000"/>
              </a:lnSpc>
              <a:spcBef>
                <a:spcPts val="0"/>
              </a:spcBef>
              <a:buNone/>
            </a:pPr>
            <a:r>
              <a:rPr lang="en" sz="1200">
                <a:solidFill>
                  <a:schemeClr val="dk2"/>
                </a:solidFill>
                <a:latin typeface="Times New Roman"/>
                <a:ea typeface="Times New Roman"/>
                <a:cs typeface="Times New Roman"/>
                <a:sym typeface="Times New Roman"/>
              </a:rPr>
              <a:t>       writers it serves…”</a:t>
            </a:r>
          </a:p>
          <a:p>
            <a:pPr lvl="0" rtl="0">
              <a:lnSpc>
                <a:spcPct val="115000"/>
              </a:lnSpc>
              <a:spcBef>
                <a:spcPts val="0"/>
              </a:spcBef>
              <a:buNone/>
            </a:pPr>
            <a:r>
              <a:rPr lang="en" sz="1200">
                <a:solidFill>
                  <a:schemeClr val="dk2"/>
                </a:solidFill>
                <a:latin typeface="Times New Roman"/>
                <a:ea typeface="Times New Roman"/>
                <a:cs typeface="Times New Roman"/>
                <a:sym typeface="Times New Roman"/>
              </a:rPr>
              <a:t>“Our job is to produce better </a:t>
            </a:r>
          </a:p>
          <a:p>
            <a:pPr lvl="0" rtl="0">
              <a:lnSpc>
                <a:spcPct val="115000"/>
              </a:lnSpc>
              <a:spcBef>
                <a:spcPts val="0"/>
              </a:spcBef>
              <a:buNone/>
            </a:pPr>
            <a:r>
              <a:rPr lang="en" sz="1200">
                <a:solidFill>
                  <a:schemeClr val="dk2"/>
                </a:solidFill>
                <a:latin typeface="Times New Roman"/>
                <a:ea typeface="Times New Roman"/>
                <a:cs typeface="Times New Roman"/>
                <a:sym typeface="Times New Roman"/>
              </a:rPr>
              <a:t>       writers, not better writing…”</a:t>
            </a:r>
          </a:p>
          <a:p>
            <a:pPr lvl="0" rtl="0">
              <a:lnSpc>
                <a:spcPct val="115000"/>
              </a:lnSpc>
              <a:spcBef>
                <a:spcPts val="0"/>
              </a:spcBef>
              <a:buNone/>
            </a:pPr>
            <a:endParaRPr sz="1800">
              <a:solidFill>
                <a:schemeClr val="dk2"/>
              </a:solidFill>
              <a:latin typeface="Calibri"/>
              <a:ea typeface="Calibri"/>
              <a:cs typeface="Calibri"/>
              <a:sym typeface="Calibri"/>
            </a:endParaRPr>
          </a:p>
          <a:p>
            <a:pPr lvl="0" rtl="0">
              <a:spcBef>
                <a:spcPts val="0"/>
              </a:spcBef>
              <a:buNone/>
            </a:pPr>
            <a:endParaRPr/>
          </a:p>
        </p:txBody>
      </p:sp>
      <p:sp>
        <p:nvSpPr>
          <p:cNvPr id="106" name="Shape 106"/>
          <p:cNvSpPr txBox="1"/>
          <p:nvPr/>
        </p:nvSpPr>
        <p:spPr>
          <a:xfrm>
            <a:off x="1238250" y="4434850"/>
            <a:ext cx="1257300" cy="365700"/>
          </a:xfrm>
          <a:prstGeom prst="rect">
            <a:avLst/>
          </a:prstGeom>
          <a:noFill/>
          <a:ln>
            <a:noFill/>
          </a:ln>
        </p:spPr>
        <p:txBody>
          <a:bodyPr lIns="91425" tIns="91425" rIns="91425" bIns="91425" anchor="t" anchorCtr="0">
            <a:noAutofit/>
          </a:bodyPr>
          <a:lstStyle/>
          <a:p>
            <a:pPr lvl="0" rtl="0">
              <a:spcBef>
                <a:spcPts val="0"/>
              </a:spcBef>
              <a:buNone/>
            </a:pPr>
            <a:r>
              <a:rPr lang="en" sz="600">
                <a:latin typeface="Times New Roman"/>
                <a:ea typeface="Times New Roman"/>
                <a:cs typeface="Times New Roman"/>
                <a:sym typeface="Times New Roman"/>
              </a:rPr>
              <a:t>Stephen North</a:t>
            </a:r>
          </a:p>
          <a:p>
            <a:pPr lvl="0" rtl="0">
              <a:spcBef>
                <a:spcPts val="0"/>
              </a:spcBef>
              <a:buNone/>
            </a:pPr>
            <a:r>
              <a:rPr lang="en" sz="600">
                <a:latin typeface="Times New Roman"/>
                <a:ea typeface="Times New Roman"/>
                <a:cs typeface="Times New Roman"/>
                <a:sym typeface="Times New Roman"/>
              </a:rPr>
              <a:t>University at Albany, SUNY</a:t>
            </a:r>
          </a:p>
        </p:txBody>
      </p:sp>
      <p:pic>
        <p:nvPicPr>
          <p:cNvPr id="107" name="Shape 107"/>
          <p:cNvPicPr preferRelativeResize="0"/>
          <p:nvPr/>
        </p:nvPicPr>
        <p:blipFill>
          <a:blip r:embed="rId9">
            <a:alphaModFix/>
          </a:blip>
          <a:stretch>
            <a:fillRect/>
          </a:stretch>
        </p:blipFill>
        <p:spPr>
          <a:xfrm>
            <a:off x="3751925" y="1308750"/>
            <a:ext cx="983336" cy="1306624"/>
          </a:xfrm>
          <a:prstGeom prst="rect">
            <a:avLst/>
          </a:prstGeom>
          <a:noFill/>
          <a:ln>
            <a:noFill/>
          </a:ln>
        </p:spPr>
      </p:pic>
      <p:sp>
        <p:nvSpPr>
          <p:cNvPr id="108" name="Shape 108"/>
          <p:cNvSpPr txBox="1"/>
          <p:nvPr/>
        </p:nvSpPr>
        <p:spPr>
          <a:xfrm>
            <a:off x="4621525" y="3893825"/>
            <a:ext cx="983400" cy="365700"/>
          </a:xfrm>
          <a:prstGeom prst="rect">
            <a:avLst/>
          </a:prstGeom>
          <a:noFill/>
          <a:ln>
            <a:noFill/>
          </a:ln>
        </p:spPr>
        <p:txBody>
          <a:bodyPr lIns="91425" tIns="91425" rIns="91425" bIns="91425" anchor="t" anchorCtr="0">
            <a:noAutofit/>
          </a:bodyPr>
          <a:lstStyle/>
          <a:p>
            <a:pPr lvl="0" rtl="0">
              <a:spcBef>
                <a:spcPts val="0"/>
              </a:spcBef>
              <a:buNone/>
            </a:pPr>
            <a:r>
              <a:rPr lang="en" sz="600">
                <a:latin typeface="Times New Roman"/>
                <a:ea typeface="Times New Roman"/>
                <a:cs typeface="Times New Roman"/>
                <a:sym typeface="Times New Roman"/>
              </a:rPr>
              <a:t>Neal Lerner</a:t>
            </a:r>
          </a:p>
          <a:p>
            <a:pPr lvl="0" rtl="0">
              <a:spcBef>
                <a:spcPts val="0"/>
              </a:spcBef>
              <a:buNone/>
            </a:pPr>
            <a:r>
              <a:rPr lang="en" sz="600">
                <a:latin typeface="Times New Roman"/>
                <a:ea typeface="Times New Roman"/>
                <a:cs typeface="Times New Roman"/>
                <a:sym typeface="Times New Roman"/>
              </a:rPr>
              <a:t>Northeastern University</a:t>
            </a:r>
          </a:p>
        </p:txBody>
      </p:sp>
      <p:sp>
        <p:nvSpPr>
          <p:cNvPr id="109" name="Shape 109"/>
          <p:cNvSpPr txBox="1"/>
          <p:nvPr/>
        </p:nvSpPr>
        <p:spPr>
          <a:xfrm>
            <a:off x="5478775" y="4362450"/>
            <a:ext cx="876900" cy="365700"/>
          </a:xfrm>
          <a:prstGeom prst="rect">
            <a:avLst/>
          </a:prstGeom>
          <a:noFill/>
          <a:ln>
            <a:noFill/>
          </a:ln>
        </p:spPr>
        <p:txBody>
          <a:bodyPr lIns="91425" tIns="91425" rIns="91425" bIns="91425" anchor="t" anchorCtr="0">
            <a:noAutofit/>
          </a:bodyPr>
          <a:lstStyle/>
          <a:p>
            <a:pPr lvl="0" rtl="0">
              <a:spcBef>
                <a:spcPts val="0"/>
              </a:spcBef>
              <a:buNone/>
            </a:pPr>
            <a:r>
              <a:rPr lang="en" sz="600">
                <a:latin typeface="Times New Roman"/>
                <a:ea typeface="Times New Roman"/>
                <a:cs typeface="Times New Roman"/>
                <a:sym typeface="Times New Roman"/>
              </a:rPr>
              <a:t>Beth Boquet</a:t>
            </a:r>
          </a:p>
          <a:p>
            <a:pPr lvl="0" rtl="0">
              <a:spcBef>
                <a:spcPts val="0"/>
              </a:spcBef>
              <a:buNone/>
            </a:pPr>
            <a:r>
              <a:rPr lang="en" sz="600">
                <a:latin typeface="Times New Roman"/>
                <a:ea typeface="Times New Roman"/>
                <a:cs typeface="Times New Roman"/>
                <a:sym typeface="Times New Roman"/>
              </a:rPr>
              <a:t>Fairfield University</a:t>
            </a:r>
          </a:p>
          <a:p>
            <a:pPr lvl="0" rtl="0">
              <a:spcBef>
                <a:spcPts val="0"/>
              </a:spcBef>
              <a:buNone/>
            </a:pPr>
            <a:endParaRPr sz="600">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Shape 114"/>
          <p:cNvPicPr preferRelativeResize="0"/>
          <p:nvPr/>
        </p:nvPicPr>
        <p:blipFill>
          <a:blip r:embed="rId3">
            <a:alphaModFix/>
          </a:blip>
          <a:stretch>
            <a:fillRect/>
          </a:stretch>
        </p:blipFill>
        <p:spPr>
          <a:xfrm>
            <a:off x="485150" y="237194"/>
            <a:ext cx="793625" cy="1143449"/>
          </a:xfrm>
          <a:prstGeom prst="rect">
            <a:avLst/>
          </a:prstGeom>
          <a:noFill/>
          <a:ln>
            <a:noFill/>
          </a:ln>
        </p:spPr>
      </p:pic>
      <p:pic>
        <p:nvPicPr>
          <p:cNvPr id="115" name="Shape 115"/>
          <p:cNvPicPr preferRelativeResize="0"/>
          <p:nvPr/>
        </p:nvPicPr>
        <p:blipFill>
          <a:blip r:embed="rId4">
            <a:alphaModFix/>
          </a:blip>
          <a:stretch>
            <a:fillRect/>
          </a:stretch>
        </p:blipFill>
        <p:spPr>
          <a:xfrm>
            <a:off x="1278775" y="88200"/>
            <a:ext cx="793625" cy="1054685"/>
          </a:xfrm>
          <a:prstGeom prst="rect">
            <a:avLst/>
          </a:prstGeom>
          <a:noFill/>
          <a:ln>
            <a:noFill/>
          </a:ln>
        </p:spPr>
      </p:pic>
      <p:sp>
        <p:nvSpPr>
          <p:cNvPr id="116" name="Shape 116"/>
          <p:cNvSpPr txBox="1"/>
          <p:nvPr/>
        </p:nvSpPr>
        <p:spPr>
          <a:xfrm>
            <a:off x="425125" y="1319525"/>
            <a:ext cx="1566600" cy="197400"/>
          </a:xfrm>
          <a:prstGeom prst="rect">
            <a:avLst/>
          </a:prstGeom>
          <a:noFill/>
          <a:ln>
            <a:noFill/>
          </a:ln>
        </p:spPr>
        <p:txBody>
          <a:bodyPr lIns="91425" tIns="91425" rIns="91425" bIns="91425" anchor="t" anchorCtr="0">
            <a:noAutofit/>
          </a:bodyPr>
          <a:lstStyle/>
          <a:p>
            <a:pPr lvl="0" rtl="0">
              <a:spcBef>
                <a:spcPts val="0"/>
              </a:spcBef>
              <a:buNone/>
            </a:pPr>
            <a:r>
              <a:rPr lang="en" sz="600">
                <a:latin typeface="Times New Roman"/>
                <a:ea typeface="Times New Roman"/>
                <a:cs typeface="Times New Roman"/>
                <a:sym typeface="Times New Roman"/>
              </a:rPr>
              <a:t>Helena Bilandzec</a:t>
            </a:r>
          </a:p>
          <a:p>
            <a:pPr lvl="0" rtl="0">
              <a:spcBef>
                <a:spcPts val="0"/>
              </a:spcBef>
              <a:buNone/>
            </a:pPr>
            <a:r>
              <a:rPr lang="en" sz="600">
                <a:latin typeface="Times New Roman"/>
                <a:ea typeface="Times New Roman"/>
                <a:cs typeface="Times New Roman"/>
                <a:sym typeface="Times New Roman"/>
              </a:rPr>
              <a:t>Augsberg University</a:t>
            </a:r>
          </a:p>
        </p:txBody>
      </p:sp>
      <p:sp>
        <p:nvSpPr>
          <p:cNvPr id="117" name="Shape 117"/>
          <p:cNvSpPr txBox="1"/>
          <p:nvPr/>
        </p:nvSpPr>
        <p:spPr>
          <a:xfrm>
            <a:off x="1217275" y="1075025"/>
            <a:ext cx="2059800" cy="308400"/>
          </a:xfrm>
          <a:prstGeom prst="rect">
            <a:avLst/>
          </a:prstGeom>
          <a:noFill/>
          <a:ln>
            <a:noFill/>
          </a:ln>
        </p:spPr>
        <p:txBody>
          <a:bodyPr lIns="91425" tIns="91425" rIns="91425" bIns="91425" anchor="t" anchorCtr="0">
            <a:noAutofit/>
          </a:bodyPr>
          <a:lstStyle/>
          <a:p>
            <a:pPr lvl="0" rtl="0">
              <a:spcBef>
                <a:spcPts val="0"/>
              </a:spcBef>
              <a:buNone/>
            </a:pPr>
            <a:r>
              <a:rPr lang="en" sz="600">
                <a:latin typeface="Times New Roman"/>
                <a:ea typeface="Times New Roman"/>
                <a:cs typeface="Times New Roman"/>
                <a:sym typeface="Times New Roman"/>
              </a:rPr>
              <a:t>Susanne Kinnebrock</a:t>
            </a:r>
          </a:p>
          <a:p>
            <a:pPr lvl="0" rtl="0">
              <a:spcBef>
                <a:spcPts val="0"/>
              </a:spcBef>
              <a:buNone/>
            </a:pPr>
            <a:r>
              <a:rPr lang="en" sz="600">
                <a:latin typeface="Times New Roman"/>
                <a:ea typeface="Times New Roman"/>
                <a:cs typeface="Times New Roman"/>
                <a:sym typeface="Times New Roman"/>
              </a:rPr>
              <a:t>Augsberg University</a:t>
            </a:r>
          </a:p>
        </p:txBody>
      </p:sp>
      <p:sp>
        <p:nvSpPr>
          <p:cNvPr id="118" name="Shape 118"/>
          <p:cNvSpPr txBox="1"/>
          <p:nvPr/>
        </p:nvSpPr>
        <p:spPr>
          <a:xfrm>
            <a:off x="114300" y="1558300"/>
            <a:ext cx="3486300" cy="7773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200" b="1">
                <a:solidFill>
                  <a:schemeClr val="dk2"/>
                </a:solidFill>
                <a:latin typeface="Times New Roman"/>
                <a:ea typeface="Times New Roman"/>
                <a:cs typeface="Times New Roman"/>
                <a:sym typeface="Times New Roman"/>
              </a:rPr>
              <a:t>Creative Writing Theory</a:t>
            </a:r>
          </a:p>
          <a:p>
            <a:pPr lvl="0" rtl="0">
              <a:lnSpc>
                <a:spcPct val="115000"/>
              </a:lnSpc>
              <a:spcBef>
                <a:spcPts val="0"/>
              </a:spcBef>
              <a:buNone/>
            </a:pPr>
            <a:r>
              <a:rPr lang="en" sz="1200">
                <a:solidFill>
                  <a:schemeClr val="dk2"/>
                </a:solidFill>
                <a:latin typeface="Times New Roman"/>
                <a:ea typeface="Times New Roman"/>
                <a:cs typeface="Times New Roman"/>
                <a:sym typeface="Times New Roman"/>
              </a:rPr>
              <a:t>“…reduction in counterarguing…”</a:t>
            </a:r>
          </a:p>
          <a:p>
            <a:pPr lvl="0" rtl="0">
              <a:lnSpc>
                <a:spcPct val="115000"/>
              </a:lnSpc>
              <a:spcBef>
                <a:spcPts val="0"/>
              </a:spcBef>
              <a:buNone/>
            </a:pPr>
            <a:r>
              <a:rPr lang="en" sz="1200">
                <a:solidFill>
                  <a:schemeClr val="dk2"/>
                </a:solidFill>
                <a:latin typeface="Times New Roman"/>
                <a:ea typeface="Times New Roman"/>
                <a:cs typeface="Times New Roman"/>
                <a:sym typeface="Times New Roman"/>
              </a:rPr>
              <a:t>“…emotions seem to play the most important role…”</a:t>
            </a:r>
          </a:p>
          <a:p>
            <a:pPr lvl="0" rtl="0">
              <a:lnSpc>
                <a:spcPct val="115000"/>
              </a:lnSpc>
              <a:spcBef>
                <a:spcPts val="0"/>
              </a:spcBef>
              <a:buNone/>
            </a:pPr>
            <a:r>
              <a:rPr lang="en" sz="1200">
                <a:solidFill>
                  <a:schemeClr val="dk2"/>
                </a:solidFill>
                <a:latin typeface="Times New Roman"/>
                <a:ea typeface="Times New Roman"/>
                <a:cs typeface="Times New Roman"/>
                <a:sym typeface="Times New Roman"/>
              </a:rPr>
              <a:t>      Agentless reading “independent of self”</a:t>
            </a:r>
          </a:p>
          <a:p>
            <a:pPr lvl="0" rtl="0">
              <a:lnSpc>
                <a:spcPct val="115000"/>
              </a:lnSpc>
              <a:spcBef>
                <a:spcPts val="0"/>
              </a:spcBef>
              <a:buNone/>
            </a:pPr>
            <a:endParaRPr sz="1200">
              <a:solidFill>
                <a:schemeClr val="dk2"/>
              </a:solidFill>
              <a:latin typeface="Times New Roman"/>
              <a:ea typeface="Times New Roman"/>
              <a:cs typeface="Times New Roman"/>
              <a:sym typeface="Times New Roman"/>
            </a:endParaRPr>
          </a:p>
          <a:p>
            <a:pPr lvl="0" rtl="0">
              <a:spcBef>
                <a:spcPts val="0"/>
              </a:spcBef>
              <a:buNone/>
            </a:pPr>
            <a:endParaRPr sz="1200">
              <a:latin typeface="Times New Roman"/>
              <a:ea typeface="Times New Roman"/>
              <a:cs typeface="Times New Roman"/>
              <a:sym typeface="Times New Roman"/>
            </a:endParaRPr>
          </a:p>
        </p:txBody>
      </p:sp>
      <p:pic>
        <p:nvPicPr>
          <p:cNvPr id="119" name="Shape 119"/>
          <p:cNvPicPr preferRelativeResize="0"/>
          <p:nvPr/>
        </p:nvPicPr>
        <p:blipFill>
          <a:blip r:embed="rId5">
            <a:alphaModFix/>
          </a:blip>
          <a:stretch>
            <a:fillRect/>
          </a:stretch>
        </p:blipFill>
        <p:spPr>
          <a:xfrm>
            <a:off x="2491587" y="538449"/>
            <a:ext cx="876912" cy="1054674"/>
          </a:xfrm>
          <a:prstGeom prst="rect">
            <a:avLst/>
          </a:prstGeom>
          <a:noFill/>
          <a:ln>
            <a:noFill/>
          </a:ln>
        </p:spPr>
      </p:pic>
      <p:sp>
        <p:nvSpPr>
          <p:cNvPr id="120" name="Shape 120"/>
          <p:cNvSpPr txBox="1"/>
          <p:nvPr/>
        </p:nvSpPr>
        <p:spPr>
          <a:xfrm>
            <a:off x="2487925" y="1516375"/>
            <a:ext cx="2354700" cy="365700"/>
          </a:xfrm>
          <a:prstGeom prst="rect">
            <a:avLst/>
          </a:prstGeom>
          <a:noFill/>
          <a:ln>
            <a:noFill/>
          </a:ln>
        </p:spPr>
        <p:txBody>
          <a:bodyPr lIns="91425" tIns="91425" rIns="91425" bIns="91425" anchor="t" anchorCtr="0">
            <a:noAutofit/>
          </a:bodyPr>
          <a:lstStyle/>
          <a:p>
            <a:pPr lvl="0" rtl="0">
              <a:spcBef>
                <a:spcPts val="0"/>
              </a:spcBef>
              <a:buNone/>
            </a:pPr>
            <a:r>
              <a:rPr lang="en" sz="600"/>
              <a:t>David Miall</a:t>
            </a:r>
          </a:p>
          <a:p>
            <a:pPr lvl="0" rtl="0">
              <a:spcBef>
                <a:spcPts val="0"/>
              </a:spcBef>
              <a:buNone/>
            </a:pPr>
            <a:r>
              <a:rPr lang="en" sz="600"/>
              <a:t>University of Alberta</a:t>
            </a:r>
          </a:p>
        </p:txBody>
      </p:sp>
      <p:pic>
        <p:nvPicPr>
          <p:cNvPr id="121" name="Shape 121"/>
          <p:cNvPicPr preferRelativeResize="0"/>
          <p:nvPr/>
        </p:nvPicPr>
        <p:blipFill>
          <a:blip r:embed="rId6">
            <a:alphaModFix/>
          </a:blip>
          <a:stretch>
            <a:fillRect/>
          </a:stretch>
        </p:blipFill>
        <p:spPr>
          <a:xfrm>
            <a:off x="1217274" y="3151074"/>
            <a:ext cx="1091250" cy="1306624"/>
          </a:xfrm>
          <a:prstGeom prst="rect">
            <a:avLst/>
          </a:prstGeom>
          <a:noFill/>
          <a:ln>
            <a:noFill/>
          </a:ln>
        </p:spPr>
      </p:pic>
      <p:pic>
        <p:nvPicPr>
          <p:cNvPr id="122" name="Shape 122"/>
          <p:cNvPicPr preferRelativeResize="0"/>
          <p:nvPr/>
        </p:nvPicPr>
        <p:blipFill>
          <a:blip r:embed="rId7">
            <a:alphaModFix/>
          </a:blip>
          <a:stretch>
            <a:fillRect/>
          </a:stretch>
        </p:blipFill>
        <p:spPr>
          <a:xfrm>
            <a:off x="4646650" y="2881345"/>
            <a:ext cx="876924" cy="1102604"/>
          </a:xfrm>
          <a:prstGeom prst="rect">
            <a:avLst/>
          </a:prstGeom>
          <a:noFill/>
          <a:ln>
            <a:noFill/>
          </a:ln>
        </p:spPr>
      </p:pic>
      <p:pic>
        <p:nvPicPr>
          <p:cNvPr id="123" name="Shape 123"/>
          <p:cNvPicPr preferRelativeResize="0"/>
          <p:nvPr/>
        </p:nvPicPr>
        <p:blipFill>
          <a:blip r:embed="rId8">
            <a:alphaModFix/>
          </a:blip>
          <a:stretch>
            <a:fillRect/>
          </a:stretch>
        </p:blipFill>
        <p:spPr>
          <a:xfrm>
            <a:off x="5523570" y="3346120"/>
            <a:ext cx="876924" cy="1101101"/>
          </a:xfrm>
          <a:prstGeom prst="rect">
            <a:avLst/>
          </a:prstGeom>
          <a:noFill/>
          <a:ln>
            <a:noFill/>
          </a:ln>
        </p:spPr>
      </p:pic>
      <p:sp>
        <p:nvSpPr>
          <p:cNvPr id="124" name="Shape 124"/>
          <p:cNvSpPr txBox="1"/>
          <p:nvPr/>
        </p:nvSpPr>
        <p:spPr>
          <a:xfrm>
            <a:off x="2324100" y="3349000"/>
            <a:ext cx="2354700" cy="10548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200" b="1">
                <a:solidFill>
                  <a:schemeClr val="dk2"/>
                </a:solidFill>
                <a:latin typeface="Times New Roman"/>
                <a:ea typeface="Times New Roman"/>
                <a:cs typeface="Times New Roman"/>
                <a:sym typeface="Times New Roman"/>
              </a:rPr>
              <a:t>Writing Center Theory</a:t>
            </a:r>
          </a:p>
          <a:p>
            <a:pPr lvl="0" rtl="0">
              <a:lnSpc>
                <a:spcPct val="115000"/>
              </a:lnSpc>
              <a:spcBef>
                <a:spcPts val="0"/>
              </a:spcBef>
              <a:buNone/>
            </a:pPr>
            <a:r>
              <a:rPr lang="en" sz="1200">
                <a:solidFill>
                  <a:schemeClr val="dk2"/>
                </a:solidFill>
                <a:latin typeface="Times New Roman"/>
                <a:ea typeface="Times New Roman"/>
                <a:cs typeface="Times New Roman"/>
                <a:sym typeface="Times New Roman"/>
              </a:rPr>
              <a:t>“… not in the terms of some  </a:t>
            </a:r>
          </a:p>
          <a:p>
            <a:pPr lvl="0" rtl="0">
              <a:lnSpc>
                <a:spcPct val="115000"/>
              </a:lnSpc>
              <a:spcBef>
                <a:spcPts val="0"/>
              </a:spcBef>
              <a:buNone/>
            </a:pPr>
            <a:r>
              <a:rPr lang="en" sz="1200">
                <a:solidFill>
                  <a:schemeClr val="dk2"/>
                </a:solidFill>
                <a:latin typeface="Times New Roman"/>
                <a:ea typeface="Times New Roman"/>
                <a:cs typeface="Times New Roman"/>
                <a:sym typeface="Times New Roman"/>
              </a:rPr>
              <a:t>       curriculum, but in terms of the </a:t>
            </a:r>
          </a:p>
          <a:p>
            <a:pPr lvl="0" rtl="0">
              <a:lnSpc>
                <a:spcPct val="115000"/>
              </a:lnSpc>
              <a:spcBef>
                <a:spcPts val="0"/>
              </a:spcBef>
              <a:buNone/>
            </a:pPr>
            <a:r>
              <a:rPr lang="en" sz="1200">
                <a:solidFill>
                  <a:schemeClr val="dk2"/>
                </a:solidFill>
                <a:latin typeface="Times New Roman"/>
                <a:ea typeface="Times New Roman"/>
                <a:cs typeface="Times New Roman"/>
                <a:sym typeface="Times New Roman"/>
              </a:rPr>
              <a:t>       writers it serves…”</a:t>
            </a:r>
          </a:p>
          <a:p>
            <a:pPr lvl="0" rtl="0">
              <a:lnSpc>
                <a:spcPct val="115000"/>
              </a:lnSpc>
              <a:spcBef>
                <a:spcPts val="0"/>
              </a:spcBef>
              <a:buNone/>
            </a:pPr>
            <a:r>
              <a:rPr lang="en" sz="1200">
                <a:solidFill>
                  <a:schemeClr val="dk2"/>
                </a:solidFill>
                <a:latin typeface="Times New Roman"/>
                <a:ea typeface="Times New Roman"/>
                <a:cs typeface="Times New Roman"/>
                <a:sym typeface="Times New Roman"/>
              </a:rPr>
              <a:t>“Our job is to produce better </a:t>
            </a:r>
          </a:p>
          <a:p>
            <a:pPr lvl="0" rtl="0">
              <a:lnSpc>
                <a:spcPct val="115000"/>
              </a:lnSpc>
              <a:spcBef>
                <a:spcPts val="0"/>
              </a:spcBef>
              <a:buNone/>
            </a:pPr>
            <a:r>
              <a:rPr lang="en" sz="1200">
                <a:solidFill>
                  <a:schemeClr val="dk2"/>
                </a:solidFill>
                <a:latin typeface="Times New Roman"/>
                <a:ea typeface="Times New Roman"/>
                <a:cs typeface="Times New Roman"/>
                <a:sym typeface="Times New Roman"/>
              </a:rPr>
              <a:t>       writers, not better writing…”</a:t>
            </a:r>
          </a:p>
          <a:p>
            <a:pPr lvl="0" rtl="0">
              <a:lnSpc>
                <a:spcPct val="115000"/>
              </a:lnSpc>
              <a:spcBef>
                <a:spcPts val="0"/>
              </a:spcBef>
              <a:buNone/>
            </a:pPr>
            <a:endParaRPr sz="1800">
              <a:solidFill>
                <a:schemeClr val="dk2"/>
              </a:solidFill>
              <a:latin typeface="Calibri"/>
              <a:ea typeface="Calibri"/>
              <a:cs typeface="Calibri"/>
              <a:sym typeface="Calibri"/>
            </a:endParaRPr>
          </a:p>
          <a:p>
            <a:pPr lvl="0" rtl="0">
              <a:spcBef>
                <a:spcPts val="0"/>
              </a:spcBef>
              <a:buNone/>
            </a:pPr>
            <a:endParaRPr/>
          </a:p>
        </p:txBody>
      </p:sp>
      <p:sp>
        <p:nvSpPr>
          <p:cNvPr id="125" name="Shape 125"/>
          <p:cNvSpPr txBox="1"/>
          <p:nvPr/>
        </p:nvSpPr>
        <p:spPr>
          <a:xfrm>
            <a:off x="1238250" y="4434850"/>
            <a:ext cx="1257300" cy="365700"/>
          </a:xfrm>
          <a:prstGeom prst="rect">
            <a:avLst/>
          </a:prstGeom>
          <a:noFill/>
          <a:ln>
            <a:noFill/>
          </a:ln>
        </p:spPr>
        <p:txBody>
          <a:bodyPr lIns="91425" tIns="91425" rIns="91425" bIns="91425" anchor="t" anchorCtr="0">
            <a:noAutofit/>
          </a:bodyPr>
          <a:lstStyle/>
          <a:p>
            <a:pPr lvl="0" rtl="0">
              <a:spcBef>
                <a:spcPts val="0"/>
              </a:spcBef>
              <a:buNone/>
            </a:pPr>
            <a:r>
              <a:rPr lang="en" sz="600">
                <a:latin typeface="Times New Roman"/>
                <a:ea typeface="Times New Roman"/>
                <a:cs typeface="Times New Roman"/>
                <a:sym typeface="Times New Roman"/>
              </a:rPr>
              <a:t>Stephen North</a:t>
            </a:r>
          </a:p>
          <a:p>
            <a:pPr lvl="0" rtl="0">
              <a:spcBef>
                <a:spcPts val="0"/>
              </a:spcBef>
              <a:buNone/>
            </a:pPr>
            <a:r>
              <a:rPr lang="en" sz="600">
                <a:latin typeface="Times New Roman"/>
                <a:ea typeface="Times New Roman"/>
                <a:cs typeface="Times New Roman"/>
                <a:sym typeface="Times New Roman"/>
              </a:rPr>
              <a:t>University at Albany, SUNY</a:t>
            </a:r>
          </a:p>
        </p:txBody>
      </p:sp>
      <p:pic>
        <p:nvPicPr>
          <p:cNvPr id="126" name="Shape 126"/>
          <p:cNvPicPr preferRelativeResize="0"/>
          <p:nvPr/>
        </p:nvPicPr>
        <p:blipFill>
          <a:blip r:embed="rId9">
            <a:alphaModFix/>
          </a:blip>
          <a:stretch>
            <a:fillRect/>
          </a:stretch>
        </p:blipFill>
        <p:spPr>
          <a:xfrm>
            <a:off x="3751925" y="1308750"/>
            <a:ext cx="983336" cy="1306624"/>
          </a:xfrm>
          <a:prstGeom prst="rect">
            <a:avLst/>
          </a:prstGeom>
          <a:noFill/>
          <a:ln>
            <a:noFill/>
          </a:ln>
        </p:spPr>
      </p:pic>
      <p:sp>
        <p:nvSpPr>
          <p:cNvPr id="127" name="Shape 127"/>
          <p:cNvSpPr txBox="1"/>
          <p:nvPr/>
        </p:nvSpPr>
        <p:spPr>
          <a:xfrm>
            <a:off x="4621525" y="3893825"/>
            <a:ext cx="983400" cy="365700"/>
          </a:xfrm>
          <a:prstGeom prst="rect">
            <a:avLst/>
          </a:prstGeom>
          <a:noFill/>
          <a:ln>
            <a:noFill/>
          </a:ln>
        </p:spPr>
        <p:txBody>
          <a:bodyPr lIns="91425" tIns="91425" rIns="91425" bIns="91425" anchor="t" anchorCtr="0">
            <a:noAutofit/>
          </a:bodyPr>
          <a:lstStyle/>
          <a:p>
            <a:pPr lvl="0" rtl="0">
              <a:spcBef>
                <a:spcPts val="0"/>
              </a:spcBef>
              <a:buNone/>
            </a:pPr>
            <a:r>
              <a:rPr lang="en" sz="600">
                <a:latin typeface="Times New Roman"/>
                <a:ea typeface="Times New Roman"/>
                <a:cs typeface="Times New Roman"/>
                <a:sym typeface="Times New Roman"/>
              </a:rPr>
              <a:t>Neal Lerner</a:t>
            </a:r>
          </a:p>
          <a:p>
            <a:pPr lvl="0" rtl="0">
              <a:spcBef>
                <a:spcPts val="0"/>
              </a:spcBef>
              <a:buNone/>
            </a:pPr>
            <a:r>
              <a:rPr lang="en" sz="600">
                <a:latin typeface="Times New Roman"/>
                <a:ea typeface="Times New Roman"/>
                <a:cs typeface="Times New Roman"/>
                <a:sym typeface="Times New Roman"/>
              </a:rPr>
              <a:t>Northeastern University</a:t>
            </a:r>
          </a:p>
        </p:txBody>
      </p:sp>
      <p:sp>
        <p:nvSpPr>
          <p:cNvPr id="128" name="Shape 128"/>
          <p:cNvSpPr txBox="1"/>
          <p:nvPr/>
        </p:nvSpPr>
        <p:spPr>
          <a:xfrm>
            <a:off x="5478775" y="4362450"/>
            <a:ext cx="876900" cy="365700"/>
          </a:xfrm>
          <a:prstGeom prst="rect">
            <a:avLst/>
          </a:prstGeom>
          <a:noFill/>
          <a:ln>
            <a:noFill/>
          </a:ln>
        </p:spPr>
        <p:txBody>
          <a:bodyPr lIns="91425" tIns="91425" rIns="91425" bIns="91425" anchor="t" anchorCtr="0">
            <a:noAutofit/>
          </a:bodyPr>
          <a:lstStyle/>
          <a:p>
            <a:pPr lvl="0" rtl="0">
              <a:spcBef>
                <a:spcPts val="0"/>
              </a:spcBef>
              <a:buNone/>
            </a:pPr>
            <a:r>
              <a:rPr lang="en" sz="600">
                <a:latin typeface="Times New Roman"/>
                <a:ea typeface="Times New Roman"/>
                <a:cs typeface="Times New Roman"/>
                <a:sym typeface="Times New Roman"/>
              </a:rPr>
              <a:t>Beth Boquet</a:t>
            </a:r>
          </a:p>
          <a:p>
            <a:pPr lvl="0" rtl="0">
              <a:spcBef>
                <a:spcPts val="0"/>
              </a:spcBef>
              <a:buNone/>
            </a:pPr>
            <a:r>
              <a:rPr lang="en" sz="600">
                <a:latin typeface="Times New Roman"/>
                <a:ea typeface="Times New Roman"/>
                <a:cs typeface="Times New Roman"/>
                <a:sym typeface="Times New Roman"/>
              </a:rPr>
              <a:t>Fairfield University</a:t>
            </a:r>
          </a:p>
          <a:p>
            <a:pPr lvl="0" rtl="0">
              <a:spcBef>
                <a:spcPts val="0"/>
              </a:spcBef>
              <a:buNone/>
            </a:pPr>
            <a:endParaRPr sz="600">
              <a:latin typeface="Times New Roman"/>
              <a:ea typeface="Times New Roman"/>
              <a:cs typeface="Times New Roman"/>
              <a:sym typeface="Times New Roman"/>
            </a:endParaRPr>
          </a:p>
        </p:txBody>
      </p:sp>
      <p:pic>
        <p:nvPicPr>
          <p:cNvPr id="129" name="Shape 129"/>
          <p:cNvPicPr preferRelativeResize="0"/>
          <p:nvPr/>
        </p:nvPicPr>
        <p:blipFill>
          <a:blip r:embed="rId10">
            <a:alphaModFix/>
          </a:blip>
          <a:stretch>
            <a:fillRect/>
          </a:stretch>
        </p:blipFill>
        <p:spPr>
          <a:xfrm>
            <a:off x="7172985" y="690850"/>
            <a:ext cx="1352489" cy="1797150"/>
          </a:xfrm>
          <a:prstGeom prst="rect">
            <a:avLst/>
          </a:prstGeom>
          <a:noFill/>
          <a:ln>
            <a:noFill/>
          </a:ln>
        </p:spPr>
      </p:pic>
      <p:sp>
        <p:nvSpPr>
          <p:cNvPr id="130" name="Shape 130"/>
          <p:cNvSpPr txBox="1"/>
          <p:nvPr/>
        </p:nvSpPr>
        <p:spPr>
          <a:xfrm>
            <a:off x="4956800" y="704850"/>
            <a:ext cx="2292300" cy="19203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200" b="1">
                <a:solidFill>
                  <a:schemeClr val="dk2"/>
                </a:solidFill>
                <a:latin typeface="Times New Roman"/>
                <a:ea typeface="Times New Roman"/>
                <a:cs typeface="Times New Roman"/>
                <a:sym typeface="Times New Roman"/>
              </a:rPr>
              <a:t>Rhetoric and Composition</a:t>
            </a:r>
          </a:p>
          <a:p>
            <a:pPr lvl="0" rtl="0">
              <a:lnSpc>
                <a:spcPct val="115000"/>
              </a:lnSpc>
              <a:spcBef>
                <a:spcPts val="0"/>
              </a:spcBef>
              <a:buNone/>
            </a:pPr>
            <a:r>
              <a:rPr lang="en" sz="1200" b="1">
                <a:solidFill>
                  <a:schemeClr val="dk2"/>
                </a:solidFill>
                <a:latin typeface="Times New Roman"/>
                <a:ea typeface="Times New Roman"/>
                <a:cs typeface="Times New Roman"/>
                <a:sym typeface="Times New Roman"/>
              </a:rPr>
              <a:t>Theory</a:t>
            </a:r>
          </a:p>
          <a:p>
            <a:pPr lvl="0" rtl="0">
              <a:lnSpc>
                <a:spcPct val="115000"/>
              </a:lnSpc>
              <a:spcBef>
                <a:spcPts val="0"/>
              </a:spcBef>
              <a:buNone/>
            </a:pPr>
            <a:r>
              <a:rPr lang="en" sz="1200">
                <a:solidFill>
                  <a:schemeClr val="dk2"/>
                </a:solidFill>
                <a:latin typeface="Times New Roman"/>
                <a:ea typeface="Times New Roman"/>
                <a:cs typeface="Times New Roman"/>
                <a:sym typeface="Times New Roman"/>
              </a:rPr>
              <a:t>Promotes “skepticism” and “mistrust”—“In the course that I teach, I begin by </a:t>
            </a:r>
            <a:r>
              <a:rPr lang="en" sz="1200" i="1">
                <a:solidFill>
                  <a:schemeClr val="dk2"/>
                </a:solidFill>
                <a:latin typeface="Times New Roman"/>
                <a:ea typeface="Times New Roman"/>
                <a:cs typeface="Times New Roman"/>
                <a:sym typeface="Times New Roman"/>
              </a:rPr>
              <a:t>not</a:t>
            </a:r>
            <a:r>
              <a:rPr lang="en" sz="1200">
                <a:solidFill>
                  <a:schemeClr val="dk2"/>
                </a:solidFill>
                <a:latin typeface="Times New Roman"/>
                <a:ea typeface="Times New Roman"/>
                <a:cs typeface="Times New Roman"/>
                <a:sym typeface="Times New Roman"/>
              </a:rPr>
              <a:t> granting the writer her ‘own’ presence in [a] paper.”</a:t>
            </a:r>
          </a:p>
          <a:p>
            <a:pPr lvl="0" rtl="0">
              <a:spcBef>
                <a:spcPts val="0"/>
              </a:spcBef>
              <a:buNone/>
            </a:pPr>
            <a:endParaRPr sz="1200">
              <a:latin typeface="Times New Roman"/>
              <a:ea typeface="Times New Roman"/>
              <a:cs typeface="Times New Roman"/>
              <a:sym typeface="Times New Roman"/>
            </a:endParaRPr>
          </a:p>
        </p:txBody>
      </p:sp>
      <p:sp>
        <p:nvSpPr>
          <p:cNvPr id="131" name="Shape 131"/>
          <p:cNvSpPr txBox="1"/>
          <p:nvPr/>
        </p:nvSpPr>
        <p:spPr>
          <a:xfrm>
            <a:off x="7139950" y="2415550"/>
            <a:ext cx="925800" cy="365700"/>
          </a:xfrm>
          <a:prstGeom prst="rect">
            <a:avLst/>
          </a:prstGeom>
          <a:noFill/>
          <a:ln>
            <a:noFill/>
          </a:ln>
        </p:spPr>
        <p:txBody>
          <a:bodyPr lIns="91425" tIns="91425" rIns="91425" bIns="91425" anchor="t" anchorCtr="0">
            <a:noAutofit/>
          </a:bodyPr>
          <a:lstStyle/>
          <a:p>
            <a:pPr lvl="0" rtl="0">
              <a:spcBef>
                <a:spcPts val="0"/>
              </a:spcBef>
              <a:buNone/>
            </a:pPr>
            <a:r>
              <a:rPr lang="en" sz="600">
                <a:latin typeface="Times New Roman"/>
                <a:ea typeface="Times New Roman"/>
                <a:cs typeface="Times New Roman"/>
                <a:sym typeface="Times New Roman"/>
              </a:rPr>
              <a:t>David Bartholomae</a:t>
            </a:r>
          </a:p>
          <a:p>
            <a:pPr lvl="0" rtl="0">
              <a:spcBef>
                <a:spcPts val="0"/>
              </a:spcBef>
              <a:buNone/>
            </a:pPr>
            <a:r>
              <a:rPr lang="en" sz="600">
                <a:latin typeface="Times New Roman"/>
                <a:ea typeface="Times New Roman"/>
                <a:cs typeface="Times New Roman"/>
                <a:sym typeface="Times New Roman"/>
              </a:rPr>
              <a:t>University of Pittsburg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Shape 136"/>
          <p:cNvPicPr preferRelativeResize="0"/>
          <p:nvPr/>
        </p:nvPicPr>
        <p:blipFill>
          <a:blip r:embed="rId3">
            <a:alphaModFix/>
          </a:blip>
          <a:stretch>
            <a:fillRect/>
          </a:stretch>
        </p:blipFill>
        <p:spPr>
          <a:xfrm>
            <a:off x="485150" y="237194"/>
            <a:ext cx="793625" cy="1143449"/>
          </a:xfrm>
          <a:prstGeom prst="rect">
            <a:avLst/>
          </a:prstGeom>
          <a:noFill/>
          <a:ln>
            <a:noFill/>
          </a:ln>
        </p:spPr>
      </p:pic>
      <p:pic>
        <p:nvPicPr>
          <p:cNvPr id="137" name="Shape 137"/>
          <p:cNvPicPr preferRelativeResize="0"/>
          <p:nvPr/>
        </p:nvPicPr>
        <p:blipFill>
          <a:blip r:embed="rId4">
            <a:alphaModFix/>
          </a:blip>
          <a:stretch>
            <a:fillRect/>
          </a:stretch>
        </p:blipFill>
        <p:spPr>
          <a:xfrm>
            <a:off x="1278775" y="88200"/>
            <a:ext cx="793625" cy="1054685"/>
          </a:xfrm>
          <a:prstGeom prst="rect">
            <a:avLst/>
          </a:prstGeom>
          <a:noFill/>
          <a:ln>
            <a:noFill/>
          </a:ln>
        </p:spPr>
      </p:pic>
      <p:sp>
        <p:nvSpPr>
          <p:cNvPr id="138" name="Shape 138"/>
          <p:cNvSpPr txBox="1"/>
          <p:nvPr/>
        </p:nvSpPr>
        <p:spPr>
          <a:xfrm>
            <a:off x="425125" y="1319525"/>
            <a:ext cx="1566600" cy="197400"/>
          </a:xfrm>
          <a:prstGeom prst="rect">
            <a:avLst/>
          </a:prstGeom>
          <a:noFill/>
          <a:ln>
            <a:noFill/>
          </a:ln>
        </p:spPr>
        <p:txBody>
          <a:bodyPr lIns="91425" tIns="91425" rIns="91425" bIns="91425" anchor="t" anchorCtr="0">
            <a:noAutofit/>
          </a:bodyPr>
          <a:lstStyle/>
          <a:p>
            <a:pPr lvl="0" rtl="0">
              <a:spcBef>
                <a:spcPts val="0"/>
              </a:spcBef>
              <a:buNone/>
            </a:pPr>
            <a:r>
              <a:rPr lang="en" sz="600">
                <a:latin typeface="Times New Roman"/>
                <a:ea typeface="Times New Roman"/>
                <a:cs typeface="Times New Roman"/>
                <a:sym typeface="Times New Roman"/>
              </a:rPr>
              <a:t>Helena Bilandzec</a:t>
            </a:r>
          </a:p>
          <a:p>
            <a:pPr lvl="0" rtl="0">
              <a:spcBef>
                <a:spcPts val="0"/>
              </a:spcBef>
              <a:buNone/>
            </a:pPr>
            <a:r>
              <a:rPr lang="en" sz="600">
                <a:latin typeface="Times New Roman"/>
                <a:ea typeface="Times New Roman"/>
                <a:cs typeface="Times New Roman"/>
                <a:sym typeface="Times New Roman"/>
              </a:rPr>
              <a:t>Augsberg University</a:t>
            </a:r>
          </a:p>
        </p:txBody>
      </p:sp>
      <p:sp>
        <p:nvSpPr>
          <p:cNvPr id="139" name="Shape 139"/>
          <p:cNvSpPr txBox="1"/>
          <p:nvPr/>
        </p:nvSpPr>
        <p:spPr>
          <a:xfrm>
            <a:off x="1217275" y="1075025"/>
            <a:ext cx="2059800" cy="308400"/>
          </a:xfrm>
          <a:prstGeom prst="rect">
            <a:avLst/>
          </a:prstGeom>
          <a:noFill/>
          <a:ln>
            <a:noFill/>
          </a:ln>
        </p:spPr>
        <p:txBody>
          <a:bodyPr lIns="91425" tIns="91425" rIns="91425" bIns="91425" anchor="t" anchorCtr="0">
            <a:noAutofit/>
          </a:bodyPr>
          <a:lstStyle/>
          <a:p>
            <a:pPr lvl="0" rtl="0">
              <a:spcBef>
                <a:spcPts val="0"/>
              </a:spcBef>
              <a:buNone/>
            </a:pPr>
            <a:r>
              <a:rPr lang="en" sz="600">
                <a:latin typeface="Times New Roman"/>
                <a:ea typeface="Times New Roman"/>
                <a:cs typeface="Times New Roman"/>
                <a:sym typeface="Times New Roman"/>
              </a:rPr>
              <a:t>Susanne Kinnebrock</a:t>
            </a:r>
          </a:p>
          <a:p>
            <a:pPr lvl="0" rtl="0">
              <a:spcBef>
                <a:spcPts val="0"/>
              </a:spcBef>
              <a:buNone/>
            </a:pPr>
            <a:r>
              <a:rPr lang="en" sz="600">
                <a:latin typeface="Times New Roman"/>
                <a:ea typeface="Times New Roman"/>
                <a:cs typeface="Times New Roman"/>
                <a:sym typeface="Times New Roman"/>
              </a:rPr>
              <a:t>Augsberg University</a:t>
            </a:r>
          </a:p>
        </p:txBody>
      </p:sp>
      <p:sp>
        <p:nvSpPr>
          <p:cNvPr id="140" name="Shape 140"/>
          <p:cNvSpPr txBox="1"/>
          <p:nvPr/>
        </p:nvSpPr>
        <p:spPr>
          <a:xfrm>
            <a:off x="114300" y="1558300"/>
            <a:ext cx="3486300" cy="7773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200" b="1">
                <a:solidFill>
                  <a:schemeClr val="dk2"/>
                </a:solidFill>
                <a:latin typeface="Times New Roman"/>
                <a:ea typeface="Times New Roman"/>
                <a:cs typeface="Times New Roman"/>
                <a:sym typeface="Times New Roman"/>
              </a:rPr>
              <a:t>Creative Writing Theory</a:t>
            </a:r>
          </a:p>
          <a:p>
            <a:pPr lvl="0" rtl="0">
              <a:lnSpc>
                <a:spcPct val="115000"/>
              </a:lnSpc>
              <a:spcBef>
                <a:spcPts val="0"/>
              </a:spcBef>
              <a:buNone/>
            </a:pPr>
            <a:r>
              <a:rPr lang="en" sz="1200">
                <a:solidFill>
                  <a:schemeClr val="dk2"/>
                </a:solidFill>
                <a:latin typeface="Times New Roman"/>
                <a:ea typeface="Times New Roman"/>
                <a:cs typeface="Times New Roman"/>
                <a:sym typeface="Times New Roman"/>
              </a:rPr>
              <a:t>“…reduction in counterarguing…”</a:t>
            </a:r>
          </a:p>
          <a:p>
            <a:pPr lvl="0" rtl="0">
              <a:lnSpc>
                <a:spcPct val="115000"/>
              </a:lnSpc>
              <a:spcBef>
                <a:spcPts val="0"/>
              </a:spcBef>
              <a:buNone/>
            </a:pPr>
            <a:r>
              <a:rPr lang="en" sz="1200">
                <a:solidFill>
                  <a:schemeClr val="dk2"/>
                </a:solidFill>
                <a:latin typeface="Times New Roman"/>
                <a:ea typeface="Times New Roman"/>
                <a:cs typeface="Times New Roman"/>
                <a:sym typeface="Times New Roman"/>
              </a:rPr>
              <a:t>“…emotions seem to play the most important role…”</a:t>
            </a:r>
          </a:p>
          <a:p>
            <a:pPr lvl="0" rtl="0">
              <a:lnSpc>
                <a:spcPct val="115000"/>
              </a:lnSpc>
              <a:spcBef>
                <a:spcPts val="0"/>
              </a:spcBef>
              <a:buNone/>
            </a:pPr>
            <a:r>
              <a:rPr lang="en" sz="1200">
                <a:solidFill>
                  <a:schemeClr val="dk2"/>
                </a:solidFill>
                <a:latin typeface="Times New Roman"/>
                <a:ea typeface="Times New Roman"/>
                <a:cs typeface="Times New Roman"/>
                <a:sym typeface="Times New Roman"/>
              </a:rPr>
              <a:t>      Agentless reading “independent of self”</a:t>
            </a:r>
          </a:p>
          <a:p>
            <a:pPr lvl="0" rtl="0">
              <a:lnSpc>
                <a:spcPct val="115000"/>
              </a:lnSpc>
              <a:spcBef>
                <a:spcPts val="0"/>
              </a:spcBef>
              <a:buNone/>
            </a:pPr>
            <a:endParaRPr sz="1200">
              <a:solidFill>
                <a:schemeClr val="dk2"/>
              </a:solidFill>
              <a:latin typeface="Times New Roman"/>
              <a:ea typeface="Times New Roman"/>
              <a:cs typeface="Times New Roman"/>
              <a:sym typeface="Times New Roman"/>
            </a:endParaRPr>
          </a:p>
          <a:p>
            <a:pPr lvl="0" rtl="0">
              <a:spcBef>
                <a:spcPts val="0"/>
              </a:spcBef>
              <a:buNone/>
            </a:pPr>
            <a:endParaRPr sz="1200">
              <a:latin typeface="Times New Roman"/>
              <a:ea typeface="Times New Roman"/>
              <a:cs typeface="Times New Roman"/>
              <a:sym typeface="Times New Roman"/>
            </a:endParaRPr>
          </a:p>
        </p:txBody>
      </p:sp>
      <p:pic>
        <p:nvPicPr>
          <p:cNvPr id="141" name="Shape 141"/>
          <p:cNvPicPr preferRelativeResize="0"/>
          <p:nvPr/>
        </p:nvPicPr>
        <p:blipFill>
          <a:blip r:embed="rId5">
            <a:alphaModFix/>
          </a:blip>
          <a:stretch>
            <a:fillRect/>
          </a:stretch>
        </p:blipFill>
        <p:spPr>
          <a:xfrm>
            <a:off x="2491587" y="538449"/>
            <a:ext cx="876912" cy="1054674"/>
          </a:xfrm>
          <a:prstGeom prst="rect">
            <a:avLst/>
          </a:prstGeom>
          <a:noFill/>
          <a:ln>
            <a:noFill/>
          </a:ln>
        </p:spPr>
      </p:pic>
      <p:sp>
        <p:nvSpPr>
          <p:cNvPr id="142" name="Shape 142"/>
          <p:cNvSpPr txBox="1"/>
          <p:nvPr/>
        </p:nvSpPr>
        <p:spPr>
          <a:xfrm>
            <a:off x="2487925" y="1516375"/>
            <a:ext cx="2354700" cy="365700"/>
          </a:xfrm>
          <a:prstGeom prst="rect">
            <a:avLst/>
          </a:prstGeom>
          <a:noFill/>
          <a:ln>
            <a:noFill/>
          </a:ln>
        </p:spPr>
        <p:txBody>
          <a:bodyPr lIns="91425" tIns="91425" rIns="91425" bIns="91425" anchor="t" anchorCtr="0">
            <a:noAutofit/>
          </a:bodyPr>
          <a:lstStyle/>
          <a:p>
            <a:pPr lvl="0" rtl="0">
              <a:spcBef>
                <a:spcPts val="0"/>
              </a:spcBef>
              <a:buNone/>
            </a:pPr>
            <a:r>
              <a:rPr lang="en" sz="600"/>
              <a:t>David Miall</a:t>
            </a:r>
          </a:p>
          <a:p>
            <a:pPr lvl="0" rtl="0">
              <a:spcBef>
                <a:spcPts val="0"/>
              </a:spcBef>
              <a:buNone/>
            </a:pPr>
            <a:r>
              <a:rPr lang="en" sz="600"/>
              <a:t>University of Alberta</a:t>
            </a:r>
          </a:p>
        </p:txBody>
      </p:sp>
      <p:pic>
        <p:nvPicPr>
          <p:cNvPr id="143" name="Shape 143"/>
          <p:cNvPicPr preferRelativeResize="0"/>
          <p:nvPr/>
        </p:nvPicPr>
        <p:blipFill>
          <a:blip r:embed="rId6">
            <a:alphaModFix/>
          </a:blip>
          <a:stretch>
            <a:fillRect/>
          </a:stretch>
        </p:blipFill>
        <p:spPr>
          <a:xfrm>
            <a:off x="1217274" y="3151074"/>
            <a:ext cx="1091250" cy="1306624"/>
          </a:xfrm>
          <a:prstGeom prst="rect">
            <a:avLst/>
          </a:prstGeom>
          <a:noFill/>
          <a:ln>
            <a:noFill/>
          </a:ln>
        </p:spPr>
      </p:pic>
      <p:pic>
        <p:nvPicPr>
          <p:cNvPr id="144" name="Shape 144"/>
          <p:cNvPicPr preferRelativeResize="0"/>
          <p:nvPr/>
        </p:nvPicPr>
        <p:blipFill>
          <a:blip r:embed="rId7">
            <a:alphaModFix/>
          </a:blip>
          <a:stretch>
            <a:fillRect/>
          </a:stretch>
        </p:blipFill>
        <p:spPr>
          <a:xfrm>
            <a:off x="4646650" y="2881345"/>
            <a:ext cx="876924" cy="1102604"/>
          </a:xfrm>
          <a:prstGeom prst="rect">
            <a:avLst/>
          </a:prstGeom>
          <a:noFill/>
          <a:ln>
            <a:noFill/>
          </a:ln>
        </p:spPr>
      </p:pic>
      <p:pic>
        <p:nvPicPr>
          <p:cNvPr id="145" name="Shape 145"/>
          <p:cNvPicPr preferRelativeResize="0"/>
          <p:nvPr/>
        </p:nvPicPr>
        <p:blipFill>
          <a:blip r:embed="rId8">
            <a:alphaModFix/>
          </a:blip>
          <a:stretch>
            <a:fillRect/>
          </a:stretch>
        </p:blipFill>
        <p:spPr>
          <a:xfrm>
            <a:off x="5523570" y="3346120"/>
            <a:ext cx="876924" cy="1101101"/>
          </a:xfrm>
          <a:prstGeom prst="rect">
            <a:avLst/>
          </a:prstGeom>
          <a:noFill/>
          <a:ln>
            <a:noFill/>
          </a:ln>
        </p:spPr>
      </p:pic>
      <p:sp>
        <p:nvSpPr>
          <p:cNvPr id="146" name="Shape 146"/>
          <p:cNvSpPr txBox="1"/>
          <p:nvPr/>
        </p:nvSpPr>
        <p:spPr>
          <a:xfrm>
            <a:off x="2324100" y="3349000"/>
            <a:ext cx="2354700" cy="10548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200" b="1">
                <a:solidFill>
                  <a:schemeClr val="dk2"/>
                </a:solidFill>
                <a:latin typeface="Times New Roman"/>
                <a:ea typeface="Times New Roman"/>
                <a:cs typeface="Times New Roman"/>
                <a:sym typeface="Times New Roman"/>
              </a:rPr>
              <a:t>Writing Center Theory</a:t>
            </a:r>
          </a:p>
          <a:p>
            <a:pPr lvl="0" rtl="0">
              <a:lnSpc>
                <a:spcPct val="115000"/>
              </a:lnSpc>
              <a:spcBef>
                <a:spcPts val="0"/>
              </a:spcBef>
              <a:buNone/>
            </a:pPr>
            <a:r>
              <a:rPr lang="en" sz="1200">
                <a:solidFill>
                  <a:schemeClr val="dk2"/>
                </a:solidFill>
                <a:latin typeface="Times New Roman"/>
                <a:ea typeface="Times New Roman"/>
                <a:cs typeface="Times New Roman"/>
                <a:sym typeface="Times New Roman"/>
              </a:rPr>
              <a:t>“… not in the terms of some  </a:t>
            </a:r>
          </a:p>
          <a:p>
            <a:pPr lvl="0" rtl="0">
              <a:lnSpc>
                <a:spcPct val="115000"/>
              </a:lnSpc>
              <a:spcBef>
                <a:spcPts val="0"/>
              </a:spcBef>
              <a:buNone/>
            </a:pPr>
            <a:r>
              <a:rPr lang="en" sz="1200">
                <a:solidFill>
                  <a:schemeClr val="dk2"/>
                </a:solidFill>
                <a:latin typeface="Times New Roman"/>
                <a:ea typeface="Times New Roman"/>
                <a:cs typeface="Times New Roman"/>
                <a:sym typeface="Times New Roman"/>
              </a:rPr>
              <a:t>       curriculum, but in terms of the </a:t>
            </a:r>
          </a:p>
          <a:p>
            <a:pPr lvl="0" rtl="0">
              <a:lnSpc>
                <a:spcPct val="115000"/>
              </a:lnSpc>
              <a:spcBef>
                <a:spcPts val="0"/>
              </a:spcBef>
              <a:buNone/>
            </a:pPr>
            <a:r>
              <a:rPr lang="en" sz="1200">
                <a:solidFill>
                  <a:schemeClr val="dk2"/>
                </a:solidFill>
                <a:latin typeface="Times New Roman"/>
                <a:ea typeface="Times New Roman"/>
                <a:cs typeface="Times New Roman"/>
                <a:sym typeface="Times New Roman"/>
              </a:rPr>
              <a:t>       writers it serves…”</a:t>
            </a:r>
          </a:p>
          <a:p>
            <a:pPr lvl="0" rtl="0">
              <a:lnSpc>
                <a:spcPct val="115000"/>
              </a:lnSpc>
              <a:spcBef>
                <a:spcPts val="0"/>
              </a:spcBef>
              <a:buNone/>
            </a:pPr>
            <a:r>
              <a:rPr lang="en" sz="1200">
                <a:solidFill>
                  <a:schemeClr val="dk2"/>
                </a:solidFill>
                <a:latin typeface="Times New Roman"/>
                <a:ea typeface="Times New Roman"/>
                <a:cs typeface="Times New Roman"/>
                <a:sym typeface="Times New Roman"/>
              </a:rPr>
              <a:t>“Our job is to produce better </a:t>
            </a:r>
          </a:p>
          <a:p>
            <a:pPr lvl="0" rtl="0">
              <a:lnSpc>
                <a:spcPct val="115000"/>
              </a:lnSpc>
              <a:spcBef>
                <a:spcPts val="0"/>
              </a:spcBef>
              <a:buNone/>
            </a:pPr>
            <a:r>
              <a:rPr lang="en" sz="1200">
                <a:solidFill>
                  <a:schemeClr val="dk2"/>
                </a:solidFill>
                <a:latin typeface="Times New Roman"/>
                <a:ea typeface="Times New Roman"/>
                <a:cs typeface="Times New Roman"/>
                <a:sym typeface="Times New Roman"/>
              </a:rPr>
              <a:t>       writers, not better writing…”</a:t>
            </a:r>
          </a:p>
          <a:p>
            <a:pPr lvl="0" rtl="0">
              <a:lnSpc>
                <a:spcPct val="115000"/>
              </a:lnSpc>
              <a:spcBef>
                <a:spcPts val="0"/>
              </a:spcBef>
              <a:buNone/>
            </a:pPr>
            <a:endParaRPr sz="1800">
              <a:solidFill>
                <a:schemeClr val="dk2"/>
              </a:solidFill>
              <a:latin typeface="Calibri"/>
              <a:ea typeface="Calibri"/>
              <a:cs typeface="Calibri"/>
              <a:sym typeface="Calibri"/>
            </a:endParaRPr>
          </a:p>
          <a:p>
            <a:pPr lvl="0" rtl="0">
              <a:spcBef>
                <a:spcPts val="0"/>
              </a:spcBef>
              <a:buNone/>
            </a:pPr>
            <a:endParaRPr/>
          </a:p>
        </p:txBody>
      </p:sp>
      <p:sp>
        <p:nvSpPr>
          <p:cNvPr id="147" name="Shape 147"/>
          <p:cNvSpPr txBox="1"/>
          <p:nvPr/>
        </p:nvSpPr>
        <p:spPr>
          <a:xfrm>
            <a:off x="1238250" y="4434850"/>
            <a:ext cx="1257300" cy="365700"/>
          </a:xfrm>
          <a:prstGeom prst="rect">
            <a:avLst/>
          </a:prstGeom>
          <a:noFill/>
          <a:ln>
            <a:noFill/>
          </a:ln>
        </p:spPr>
        <p:txBody>
          <a:bodyPr lIns="91425" tIns="91425" rIns="91425" bIns="91425" anchor="t" anchorCtr="0">
            <a:noAutofit/>
          </a:bodyPr>
          <a:lstStyle/>
          <a:p>
            <a:pPr lvl="0" rtl="0">
              <a:spcBef>
                <a:spcPts val="0"/>
              </a:spcBef>
              <a:buNone/>
            </a:pPr>
            <a:r>
              <a:rPr lang="en" sz="600">
                <a:latin typeface="Times New Roman"/>
                <a:ea typeface="Times New Roman"/>
                <a:cs typeface="Times New Roman"/>
                <a:sym typeface="Times New Roman"/>
              </a:rPr>
              <a:t>Stephen North</a:t>
            </a:r>
          </a:p>
          <a:p>
            <a:pPr lvl="0" rtl="0">
              <a:spcBef>
                <a:spcPts val="0"/>
              </a:spcBef>
              <a:buNone/>
            </a:pPr>
            <a:r>
              <a:rPr lang="en" sz="600">
                <a:latin typeface="Times New Roman"/>
                <a:ea typeface="Times New Roman"/>
                <a:cs typeface="Times New Roman"/>
                <a:sym typeface="Times New Roman"/>
              </a:rPr>
              <a:t>University at Albany, SUNY</a:t>
            </a:r>
          </a:p>
        </p:txBody>
      </p:sp>
      <p:pic>
        <p:nvPicPr>
          <p:cNvPr id="148" name="Shape 148"/>
          <p:cNvPicPr preferRelativeResize="0"/>
          <p:nvPr/>
        </p:nvPicPr>
        <p:blipFill>
          <a:blip r:embed="rId9">
            <a:alphaModFix/>
          </a:blip>
          <a:stretch>
            <a:fillRect/>
          </a:stretch>
        </p:blipFill>
        <p:spPr>
          <a:xfrm>
            <a:off x="3751925" y="1308750"/>
            <a:ext cx="983336" cy="1306624"/>
          </a:xfrm>
          <a:prstGeom prst="rect">
            <a:avLst/>
          </a:prstGeom>
          <a:noFill/>
          <a:ln>
            <a:noFill/>
          </a:ln>
        </p:spPr>
      </p:pic>
      <p:sp>
        <p:nvSpPr>
          <p:cNvPr id="149" name="Shape 149"/>
          <p:cNvSpPr txBox="1"/>
          <p:nvPr/>
        </p:nvSpPr>
        <p:spPr>
          <a:xfrm>
            <a:off x="4621525" y="3893825"/>
            <a:ext cx="983400" cy="365700"/>
          </a:xfrm>
          <a:prstGeom prst="rect">
            <a:avLst/>
          </a:prstGeom>
          <a:noFill/>
          <a:ln>
            <a:noFill/>
          </a:ln>
        </p:spPr>
        <p:txBody>
          <a:bodyPr lIns="91425" tIns="91425" rIns="91425" bIns="91425" anchor="t" anchorCtr="0">
            <a:noAutofit/>
          </a:bodyPr>
          <a:lstStyle/>
          <a:p>
            <a:pPr lvl="0" rtl="0">
              <a:spcBef>
                <a:spcPts val="0"/>
              </a:spcBef>
              <a:buNone/>
            </a:pPr>
            <a:r>
              <a:rPr lang="en" sz="600">
                <a:latin typeface="Times New Roman"/>
                <a:ea typeface="Times New Roman"/>
                <a:cs typeface="Times New Roman"/>
                <a:sym typeface="Times New Roman"/>
              </a:rPr>
              <a:t>Neal Lerner</a:t>
            </a:r>
          </a:p>
          <a:p>
            <a:pPr lvl="0" rtl="0">
              <a:spcBef>
                <a:spcPts val="0"/>
              </a:spcBef>
              <a:buNone/>
            </a:pPr>
            <a:r>
              <a:rPr lang="en" sz="600">
                <a:latin typeface="Times New Roman"/>
                <a:ea typeface="Times New Roman"/>
                <a:cs typeface="Times New Roman"/>
                <a:sym typeface="Times New Roman"/>
              </a:rPr>
              <a:t>Northeastern University</a:t>
            </a:r>
          </a:p>
        </p:txBody>
      </p:sp>
      <p:sp>
        <p:nvSpPr>
          <p:cNvPr id="150" name="Shape 150"/>
          <p:cNvSpPr txBox="1"/>
          <p:nvPr/>
        </p:nvSpPr>
        <p:spPr>
          <a:xfrm>
            <a:off x="5478775" y="4362450"/>
            <a:ext cx="876900" cy="365700"/>
          </a:xfrm>
          <a:prstGeom prst="rect">
            <a:avLst/>
          </a:prstGeom>
          <a:noFill/>
          <a:ln>
            <a:noFill/>
          </a:ln>
        </p:spPr>
        <p:txBody>
          <a:bodyPr lIns="91425" tIns="91425" rIns="91425" bIns="91425" anchor="t" anchorCtr="0">
            <a:noAutofit/>
          </a:bodyPr>
          <a:lstStyle/>
          <a:p>
            <a:pPr lvl="0" rtl="0">
              <a:spcBef>
                <a:spcPts val="0"/>
              </a:spcBef>
              <a:buNone/>
            </a:pPr>
            <a:r>
              <a:rPr lang="en" sz="600">
                <a:latin typeface="Times New Roman"/>
                <a:ea typeface="Times New Roman"/>
                <a:cs typeface="Times New Roman"/>
                <a:sym typeface="Times New Roman"/>
              </a:rPr>
              <a:t>Beth Boquet</a:t>
            </a:r>
          </a:p>
          <a:p>
            <a:pPr lvl="0" rtl="0">
              <a:spcBef>
                <a:spcPts val="0"/>
              </a:spcBef>
              <a:buNone/>
            </a:pPr>
            <a:r>
              <a:rPr lang="en" sz="600">
                <a:latin typeface="Times New Roman"/>
                <a:ea typeface="Times New Roman"/>
                <a:cs typeface="Times New Roman"/>
                <a:sym typeface="Times New Roman"/>
              </a:rPr>
              <a:t>Fairfield University</a:t>
            </a:r>
          </a:p>
          <a:p>
            <a:pPr lvl="0" rtl="0">
              <a:spcBef>
                <a:spcPts val="0"/>
              </a:spcBef>
              <a:buNone/>
            </a:pPr>
            <a:endParaRPr sz="600">
              <a:latin typeface="Times New Roman"/>
              <a:ea typeface="Times New Roman"/>
              <a:cs typeface="Times New Roman"/>
              <a:sym typeface="Times New Roman"/>
            </a:endParaRPr>
          </a:p>
        </p:txBody>
      </p:sp>
      <p:pic>
        <p:nvPicPr>
          <p:cNvPr id="151" name="Shape 151"/>
          <p:cNvPicPr preferRelativeResize="0"/>
          <p:nvPr/>
        </p:nvPicPr>
        <p:blipFill>
          <a:blip r:embed="rId10">
            <a:alphaModFix/>
          </a:blip>
          <a:stretch>
            <a:fillRect/>
          </a:stretch>
        </p:blipFill>
        <p:spPr>
          <a:xfrm>
            <a:off x="7172985" y="690850"/>
            <a:ext cx="1352489" cy="1797150"/>
          </a:xfrm>
          <a:prstGeom prst="rect">
            <a:avLst/>
          </a:prstGeom>
          <a:noFill/>
          <a:ln>
            <a:noFill/>
          </a:ln>
        </p:spPr>
      </p:pic>
      <p:sp>
        <p:nvSpPr>
          <p:cNvPr id="152" name="Shape 152"/>
          <p:cNvSpPr txBox="1"/>
          <p:nvPr/>
        </p:nvSpPr>
        <p:spPr>
          <a:xfrm>
            <a:off x="5033000" y="933450"/>
            <a:ext cx="2292300" cy="19203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200" b="1">
                <a:solidFill>
                  <a:schemeClr val="dk2"/>
                </a:solidFill>
                <a:latin typeface="Times New Roman"/>
                <a:ea typeface="Times New Roman"/>
                <a:cs typeface="Times New Roman"/>
                <a:sym typeface="Times New Roman"/>
              </a:rPr>
              <a:t>Rhetoric and Composition</a:t>
            </a:r>
          </a:p>
          <a:p>
            <a:pPr lvl="0" rtl="0">
              <a:lnSpc>
                <a:spcPct val="115000"/>
              </a:lnSpc>
              <a:spcBef>
                <a:spcPts val="0"/>
              </a:spcBef>
              <a:buNone/>
            </a:pPr>
            <a:r>
              <a:rPr lang="en" sz="1200" b="1">
                <a:solidFill>
                  <a:schemeClr val="dk2"/>
                </a:solidFill>
                <a:latin typeface="Times New Roman"/>
                <a:ea typeface="Times New Roman"/>
                <a:cs typeface="Times New Roman"/>
                <a:sym typeface="Times New Roman"/>
              </a:rPr>
              <a:t>Theory</a:t>
            </a:r>
          </a:p>
          <a:p>
            <a:pPr lvl="0" rtl="0">
              <a:lnSpc>
                <a:spcPct val="115000"/>
              </a:lnSpc>
              <a:spcBef>
                <a:spcPts val="0"/>
              </a:spcBef>
              <a:buNone/>
            </a:pPr>
            <a:r>
              <a:rPr lang="en" sz="1200">
                <a:solidFill>
                  <a:schemeClr val="dk2"/>
                </a:solidFill>
                <a:latin typeface="Times New Roman"/>
                <a:ea typeface="Times New Roman"/>
                <a:cs typeface="Times New Roman"/>
                <a:sym typeface="Times New Roman"/>
              </a:rPr>
              <a:t>Promotes “skepticism” and “mistrust”—”In the course that I teach, I begin by </a:t>
            </a:r>
            <a:r>
              <a:rPr lang="en" sz="1200" i="1">
                <a:solidFill>
                  <a:schemeClr val="dk2"/>
                </a:solidFill>
                <a:latin typeface="Times New Roman"/>
                <a:ea typeface="Times New Roman"/>
                <a:cs typeface="Times New Roman"/>
                <a:sym typeface="Times New Roman"/>
              </a:rPr>
              <a:t>not</a:t>
            </a:r>
            <a:r>
              <a:rPr lang="en" sz="1200">
                <a:solidFill>
                  <a:schemeClr val="dk2"/>
                </a:solidFill>
                <a:latin typeface="Times New Roman"/>
                <a:ea typeface="Times New Roman"/>
                <a:cs typeface="Times New Roman"/>
                <a:sym typeface="Times New Roman"/>
              </a:rPr>
              <a:t> granting the writer her ‘own’ presence in that paper.”</a:t>
            </a:r>
          </a:p>
          <a:p>
            <a:pPr lvl="0" rtl="0">
              <a:spcBef>
                <a:spcPts val="0"/>
              </a:spcBef>
              <a:buNone/>
            </a:pPr>
            <a:endParaRPr sz="1200">
              <a:latin typeface="Times New Roman"/>
              <a:ea typeface="Times New Roman"/>
              <a:cs typeface="Times New Roman"/>
              <a:sym typeface="Times New Roman"/>
            </a:endParaRPr>
          </a:p>
        </p:txBody>
      </p:sp>
      <p:sp>
        <p:nvSpPr>
          <p:cNvPr id="153" name="Shape 153"/>
          <p:cNvSpPr txBox="1"/>
          <p:nvPr/>
        </p:nvSpPr>
        <p:spPr>
          <a:xfrm>
            <a:off x="7139950" y="2415550"/>
            <a:ext cx="925800" cy="365700"/>
          </a:xfrm>
          <a:prstGeom prst="rect">
            <a:avLst/>
          </a:prstGeom>
          <a:noFill/>
          <a:ln>
            <a:noFill/>
          </a:ln>
        </p:spPr>
        <p:txBody>
          <a:bodyPr lIns="91425" tIns="91425" rIns="91425" bIns="91425" anchor="t" anchorCtr="0">
            <a:noAutofit/>
          </a:bodyPr>
          <a:lstStyle/>
          <a:p>
            <a:pPr lvl="0" rtl="0">
              <a:spcBef>
                <a:spcPts val="0"/>
              </a:spcBef>
              <a:buNone/>
            </a:pPr>
            <a:r>
              <a:rPr lang="en" sz="600">
                <a:latin typeface="Times New Roman"/>
                <a:ea typeface="Times New Roman"/>
                <a:cs typeface="Times New Roman"/>
                <a:sym typeface="Times New Roman"/>
              </a:rPr>
              <a:t>David Bartholomae</a:t>
            </a:r>
          </a:p>
          <a:p>
            <a:pPr lvl="0" rtl="0">
              <a:spcBef>
                <a:spcPts val="0"/>
              </a:spcBef>
              <a:buNone/>
            </a:pPr>
            <a:r>
              <a:rPr lang="en" sz="600">
                <a:latin typeface="Times New Roman"/>
                <a:ea typeface="Times New Roman"/>
                <a:cs typeface="Times New Roman"/>
                <a:sym typeface="Times New Roman"/>
              </a:rPr>
              <a:t>University of Pittsburg</a:t>
            </a:r>
          </a:p>
        </p:txBody>
      </p:sp>
      <p:pic>
        <p:nvPicPr>
          <p:cNvPr id="154" name="Shape 154" descr="giphy.gif"/>
          <p:cNvPicPr preferRelativeResize="0"/>
          <p:nvPr/>
        </p:nvPicPr>
        <p:blipFill>
          <a:blip r:embed="rId11">
            <a:alphaModFix/>
          </a:blip>
          <a:stretch>
            <a:fillRect/>
          </a:stretch>
        </p:blipFill>
        <p:spPr>
          <a:xfrm>
            <a:off x="18343" y="-19050"/>
            <a:ext cx="9125657" cy="516255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Question: How Do We Know What We Do, Do What We Intend, and Achieve What We Hope from Our Doings?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SLCC Comp. Threshold Concepts</a:t>
            </a:r>
          </a:p>
        </p:txBody>
      </p:sp>
      <p:sp>
        <p:nvSpPr>
          <p:cNvPr id="165" name="Shape 165"/>
          <p:cNvSpPr txBox="1">
            <a:spLocks noGrp="1"/>
          </p:cNvSpPr>
          <p:nvPr>
            <p:ph type="body" idx="1"/>
          </p:nvPr>
        </p:nvSpPr>
        <p:spPr>
          <a:xfrm>
            <a:off x="293821" y="1138575"/>
            <a:ext cx="8361600" cy="3002400"/>
          </a:xfrm>
          <a:prstGeom prst="rect">
            <a:avLst/>
          </a:prstGeom>
        </p:spPr>
        <p:txBody>
          <a:bodyPr lIns="91425" tIns="91425" rIns="91425" bIns="91425" anchor="t" anchorCtr="0">
            <a:noAutofit/>
          </a:bodyPr>
          <a:lstStyle/>
          <a:p>
            <a:pPr lvl="0">
              <a:spcBef>
                <a:spcPts val="0"/>
              </a:spcBef>
              <a:buClr>
                <a:schemeClr val="dk2"/>
              </a:buClr>
              <a:buSzPct val="78571"/>
              <a:buFont typeface="Arial"/>
              <a:buNone/>
            </a:pPr>
            <a:r>
              <a:rPr lang="en" sz="1400">
                <a:highlight>
                  <a:srgbClr val="FFFFFF"/>
                </a:highlight>
                <a:latin typeface="Times New Roman"/>
                <a:ea typeface="Times New Roman"/>
                <a:cs typeface="Times New Roman"/>
                <a:sym typeface="Times New Roman"/>
              </a:rPr>
              <a:t>1. Language is a resource that we use to do things, say things, make things, and be things in the world. Rhetoric provides a method for understanding the work language does.</a:t>
            </a:r>
          </a:p>
          <a:p>
            <a:pPr lvl="0">
              <a:spcBef>
                <a:spcPts val="0"/>
              </a:spcBef>
              <a:buClr>
                <a:schemeClr val="dk2"/>
              </a:buClr>
              <a:buSzPct val="78571"/>
              <a:buFont typeface="Arial"/>
              <a:buNone/>
            </a:pPr>
            <a:r>
              <a:rPr lang="en" sz="1400">
                <a:highlight>
                  <a:srgbClr val="FFFFFF"/>
                </a:highlight>
                <a:latin typeface="Times New Roman"/>
                <a:ea typeface="Times New Roman"/>
                <a:cs typeface="Times New Roman"/>
                <a:sym typeface="Times New Roman"/>
              </a:rPr>
              <a:t> 2. Writing is a form of social action. Through writing and textual practices we respond to exigencies and can create change in the world.</a:t>
            </a:r>
          </a:p>
          <a:p>
            <a:pPr lvl="0">
              <a:spcBef>
                <a:spcPts val="0"/>
              </a:spcBef>
              <a:buClr>
                <a:schemeClr val="dk2"/>
              </a:buClr>
              <a:buSzPct val="78571"/>
              <a:buFont typeface="Arial"/>
              <a:buNone/>
            </a:pPr>
            <a:r>
              <a:rPr lang="en" sz="1400">
                <a:highlight>
                  <a:srgbClr val="FFFFFF"/>
                </a:highlight>
                <a:latin typeface="Times New Roman"/>
                <a:ea typeface="Times New Roman"/>
                <a:cs typeface="Times New Roman"/>
                <a:sym typeface="Times New Roman"/>
              </a:rPr>
              <a:t> 3. Writing is a process of deliberation. It involves enacting compositional choices, strategies and moves.</a:t>
            </a:r>
          </a:p>
          <a:p>
            <a:pPr lvl="0">
              <a:spcBef>
                <a:spcPts val="0"/>
              </a:spcBef>
              <a:buClr>
                <a:schemeClr val="dk2"/>
              </a:buClr>
              <a:buSzPct val="78571"/>
              <a:buFont typeface="Arial"/>
              <a:buNone/>
            </a:pPr>
            <a:r>
              <a:rPr lang="en" sz="1400">
                <a:highlight>
                  <a:srgbClr val="FFFFFF"/>
                </a:highlight>
                <a:latin typeface="Times New Roman"/>
                <a:ea typeface="Times New Roman"/>
                <a:cs typeface="Times New Roman"/>
                <a:sym typeface="Times New Roman"/>
              </a:rPr>
              <a:t> 4. Writing becomes meaningful in context. People interpret texts (making them meaningful) in ways that depend on their own experiences, values systems and ways of knowing within various contexts.</a:t>
            </a:r>
          </a:p>
          <a:p>
            <a:pPr lvl="0">
              <a:spcBef>
                <a:spcPts val="0"/>
              </a:spcBef>
              <a:buClr>
                <a:schemeClr val="dk2"/>
              </a:buClr>
              <a:buSzPct val="78571"/>
              <a:buFont typeface="Arial"/>
              <a:buNone/>
            </a:pPr>
            <a:r>
              <a:rPr lang="en" sz="1400">
                <a:highlight>
                  <a:srgbClr val="FFFFFF"/>
                </a:highlight>
                <a:latin typeface="Times New Roman"/>
                <a:ea typeface="Times New Roman"/>
                <a:cs typeface="Times New Roman"/>
                <a:sym typeface="Times New Roman"/>
              </a:rPr>
              <a:t> 5. Effective or meaningful writing is contingent on the situation, on the readers and on the text’s purposes/uses.</a:t>
            </a:r>
          </a:p>
          <a:p>
            <a:pPr lvl="0">
              <a:spcBef>
                <a:spcPts val="0"/>
              </a:spcBef>
              <a:buClr>
                <a:schemeClr val="dk2"/>
              </a:buClr>
              <a:buSzPct val="78571"/>
              <a:buFont typeface="Arial"/>
              <a:buNone/>
            </a:pPr>
            <a:r>
              <a:rPr lang="en" sz="1400">
                <a:highlight>
                  <a:srgbClr val="FFFFFF"/>
                </a:highlight>
                <a:latin typeface="Times New Roman"/>
                <a:ea typeface="Times New Roman"/>
                <a:cs typeface="Times New Roman"/>
                <a:sym typeface="Times New Roman"/>
              </a:rPr>
              <a:t> 6. Effective or meaningful writing is achieved through sustained engagement in literate practices and through revision.</a:t>
            </a:r>
          </a:p>
          <a:p>
            <a:pPr lvl="0">
              <a:spcBef>
                <a:spcPts val="0"/>
              </a:spcBef>
              <a:buNone/>
            </a:pPr>
            <a:endParaRPr sz="1400">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Question: Do Rhetorical Threshold Concepts Make Us a Rhetoric Department?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wiss-2">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2366</Words>
  <Application>Microsoft Office PowerPoint</Application>
  <PresentationFormat>On-screen Show (16:9)</PresentationFormat>
  <Paragraphs>177</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Raleway</vt:lpstr>
      <vt:lpstr>Lato</vt:lpstr>
      <vt:lpstr>Times New Roman</vt:lpstr>
      <vt:lpstr>Calibri</vt:lpstr>
      <vt:lpstr>swiss-2</vt:lpstr>
      <vt:lpstr>A Rhetorical Story: An OER Unit on Narrative Writing</vt:lpstr>
      <vt:lpstr>Slide 2</vt:lpstr>
      <vt:lpstr>Slide 3</vt:lpstr>
      <vt:lpstr>Slide 4</vt:lpstr>
      <vt:lpstr>Slide 5</vt:lpstr>
      <vt:lpstr>Slide 6</vt:lpstr>
      <vt:lpstr>Question: How Do We Know What We Do, Do What We Intend, and Achieve What We Hope from Our Doings?</vt:lpstr>
      <vt:lpstr>SLCC Comp. Threshold Concepts</vt:lpstr>
      <vt:lpstr>Question: Do Rhetorical Threshold Concepts Make Us a Rhetoric Department?</vt:lpstr>
      <vt:lpstr>Story: “The Professor Who Hid a Secret”</vt:lpstr>
      <vt:lpstr>Story: “The Professor Who Hid a Secret”</vt:lpstr>
      <vt:lpstr>Story: “The Professor Who Hid a Secret”</vt:lpstr>
      <vt:lpstr>Story: “The Professor Who Hid a Secret”</vt:lpstr>
      <vt:lpstr>Story: “The Professor Who Hid a Secret”</vt:lpstr>
      <vt:lpstr>Story: “The Professor Who Hid a Secret”</vt:lpstr>
      <vt:lpstr>Story: “The Professor Who Hid a Secret”</vt:lpstr>
      <vt:lpstr>And now for something completely  different!</vt:lpstr>
      <vt:lpstr>Slide 18</vt:lpstr>
      <vt:lpstr>Self Study: Week 3</vt:lpstr>
      <vt:lpstr>Narrative Unit: Week 3 Genre Study</vt:lpstr>
      <vt:lpstr>Narrative Unit: Week 3 Genre Study</vt:lpstr>
      <vt:lpstr>Narrative Unit: Week 3 Genre Study</vt:lpstr>
      <vt:lpstr>Narrative Unit: Week 3 Genre Study</vt:lpstr>
      <vt:lpstr>Narrative Unit: Week 3 Genre Study</vt:lpstr>
      <vt:lpstr>Narrative Unit: Week 3 Genre Study</vt:lpstr>
      <vt:lpstr>Narrative Unit: Week 3 Genre Study</vt:lpstr>
      <vt:lpstr>Narrative Unit: Week 3 Genre Study</vt:lpstr>
      <vt:lpstr>www.clintjohnsonwrites.com/tyca-west.html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Rhetorical Story: an OER Unit on Narrative Writing</dc:title>
  <dc:creator>Clint Johnson</dc:creator>
  <cp:lastModifiedBy>Clint Johnson</cp:lastModifiedBy>
  <cp:revision>4</cp:revision>
  <dcterms:modified xsi:type="dcterms:W3CDTF">2016-10-13T18:09:09Z</dcterms:modified>
</cp:coreProperties>
</file>